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301" r:id="rId4"/>
    <p:sldId id="302" r:id="rId5"/>
    <p:sldId id="304" r:id="rId6"/>
    <p:sldId id="305" r:id="rId7"/>
    <p:sldId id="306" r:id="rId8"/>
    <p:sldId id="307" r:id="rId9"/>
    <p:sldId id="309" r:id="rId10"/>
    <p:sldId id="310" r:id="rId11"/>
    <p:sldId id="311" r:id="rId12"/>
    <p:sldId id="312" r:id="rId13"/>
    <p:sldId id="313" r:id="rId14"/>
    <p:sldId id="263" r:id="rId15"/>
    <p:sldId id="314" r:id="rId16"/>
    <p:sldId id="315" r:id="rId17"/>
    <p:sldId id="316" r:id="rId18"/>
    <p:sldId id="318" r:id="rId19"/>
    <p:sldId id="319" r:id="rId20"/>
    <p:sldId id="321" r:id="rId21"/>
    <p:sldId id="325" r:id="rId22"/>
    <p:sldId id="324" r:id="rId23"/>
    <p:sldId id="327" r:id="rId24"/>
    <p:sldId id="322" r:id="rId25"/>
    <p:sldId id="328" r:id="rId26"/>
    <p:sldId id="323" r:id="rId2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11FC5-B0FE-4FC0-9F2E-D63149368CE9}" type="datetimeFigureOut">
              <a:rPr lang="es-ES"/>
              <a:pPr>
                <a:defRPr/>
              </a:pPr>
              <a:t>30/05/2018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B121-E97D-4DD5-8554-685ABEBF0F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2A9C1-4DEC-4934-882B-E57381FE6A21}" type="datetimeFigureOut">
              <a:rPr lang="es-ES"/>
              <a:pPr>
                <a:defRPr/>
              </a:pPr>
              <a:t>30/05/2018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90A0F-0CFD-421D-A1A4-0F00686DB7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6C18C-40E7-41B5-84AD-BD5FDFE8435B}" type="datetimeFigureOut">
              <a:rPr lang="es-ES"/>
              <a:pPr>
                <a:defRPr/>
              </a:pPr>
              <a:t>30/05/2018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45FB-240A-498E-A73B-509011AEA1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36853-41D3-4B32-AA1C-849246D6E6D5}" type="datetimeFigureOut">
              <a:rPr lang="es-ES"/>
              <a:pPr>
                <a:defRPr/>
              </a:pPr>
              <a:t>30/05/2018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9B59-D948-463C-8396-E2DBFFFE68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E71D0-AD58-4BE2-91EB-A0A289CBEBD2}" type="datetimeFigureOut">
              <a:rPr lang="es-ES"/>
              <a:pPr>
                <a:defRPr/>
              </a:pPr>
              <a:t>30/05/2018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0F29A-346C-4AC8-AF5B-9A5BC712DC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E71A-4026-4799-A38E-3762BC2686A3}" type="datetimeFigureOut">
              <a:rPr lang="es-ES"/>
              <a:pPr>
                <a:defRPr/>
              </a:pPr>
              <a:t>30/05/2018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F904-35DA-42F0-B4A9-7724EB76C6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3909E-52C5-4B16-8E62-533E99BC055B}" type="datetimeFigureOut">
              <a:rPr lang="es-ES"/>
              <a:pPr>
                <a:defRPr/>
              </a:pPr>
              <a:t>30/05/2018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3E6E-855A-4B7B-8A88-645B861C36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09DE-8D69-4869-931B-FC6D43C01D86}" type="datetimeFigureOut">
              <a:rPr lang="es-ES"/>
              <a:pPr>
                <a:defRPr/>
              </a:pPr>
              <a:t>30/05/2018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7AE8A-5709-4B1E-92A0-6C755BC8B5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E5BD4-F2DC-40D0-9E30-4786DC3ED044}" type="datetimeFigureOut">
              <a:rPr lang="es-ES"/>
              <a:pPr>
                <a:defRPr/>
              </a:pPr>
              <a:t>30/05/2018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0EABD-C124-49E7-BC09-B9B07AD6BD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89EA4-38E8-4011-8C6B-4DE1B9E2C626}" type="datetimeFigureOut">
              <a:rPr lang="es-ES"/>
              <a:pPr>
                <a:defRPr/>
              </a:pPr>
              <a:t>30/05/2018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6D1F8-BE01-41B5-9310-E4A9D9FCEB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805FC-5B87-4744-B837-E9C00229F123}" type="datetimeFigureOut">
              <a:rPr lang="es-ES"/>
              <a:pPr>
                <a:defRPr/>
              </a:pPr>
              <a:t>30/05/2018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43F8A-09F6-48C2-B235-EF4C82417E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F47D2B-21D7-472F-AC80-573AD05F3369}" type="datetimeFigureOut">
              <a:rPr lang="es-ES"/>
              <a:pPr>
                <a:defRPr/>
              </a:pPr>
              <a:t>30/05/2018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6D99BB-6573-4116-9DAA-A60BFF9B87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2647"/>
            <a:ext cx="5929354" cy="663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28662" y="1071546"/>
          <a:ext cx="7143799" cy="5852136"/>
        </p:xfrm>
        <a:graphic>
          <a:graphicData uri="http://schemas.openxmlformats.org/drawingml/2006/table">
            <a:tbl>
              <a:tblPr/>
              <a:tblGrid>
                <a:gridCol w="1808558"/>
                <a:gridCol w="813851"/>
                <a:gridCol w="949491"/>
                <a:gridCol w="1190633"/>
                <a:gridCol w="1190633"/>
                <a:gridCol w="1190633"/>
              </a:tblGrid>
              <a:tr h="622560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Comunitat</a:t>
                      </a:r>
                      <a:r>
                        <a:rPr lang="es-E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autònoma</a:t>
                      </a:r>
                      <a:endParaRPr lang="es-ES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2008</a:t>
                      </a:r>
                      <a:endParaRPr lang="es-ES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2015</a:t>
                      </a:r>
                      <a:endParaRPr lang="es-ES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2016</a:t>
                      </a:r>
                      <a:endParaRPr lang="es-ES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Canvis</a:t>
                      </a:r>
                      <a:r>
                        <a:rPr lang="es-ES" sz="1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2008-2016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Canvis</a:t>
                      </a:r>
                      <a:r>
                        <a:rPr lang="es-ES" sz="1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2015-2016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183014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Andalucía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27,3%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35,7%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35,4%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29,7%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-0,8%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83014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Aragón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14,9%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14,4%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15,7%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5,4%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9,0%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183014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Asturias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13,2%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16,7%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13,4%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-19,8%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83014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Baleares</a:t>
                      </a:r>
                      <a:endParaRPr lang="es-ES" sz="18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18,1%</a:t>
                      </a:r>
                      <a:endParaRPr lang="es-ES" sz="18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21,7%</a:t>
                      </a:r>
                      <a:endParaRPr lang="es-ES" sz="18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15,5%</a:t>
                      </a:r>
                      <a:endParaRPr lang="es-ES" sz="18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-14,4%</a:t>
                      </a:r>
                      <a:endParaRPr lang="es-ES" sz="18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-28,6%</a:t>
                      </a:r>
                      <a:endParaRPr lang="es-E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347100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C. Valenciana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23,6%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25,3%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24,4%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3,4%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-3,6%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83014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Canarias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30,7%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28,5%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35,0%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14,0%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22,8%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183014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Cantabria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14,3%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14,9%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15,3%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7,0%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2,7%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30743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Castilla y León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17,5%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18,3%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17,7%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1,1%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-3,3%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342873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Castilla-La Mancha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26,4%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28,5%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31,7%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20,1%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11,2%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83014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Cataluña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12,3%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13,9%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13,2%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7,3%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-5,0%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330743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Extremadura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35,3%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29,0%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30,4%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-13,9%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4,8%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83014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Galicia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20,9%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19,4%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19,0%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-9,1%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-2,1%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183014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 Rioja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16,2%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17,1%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11,9%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-26,5%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-30,4%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83014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Madrid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14,9%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15,1%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18,2%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22,1%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20,5%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183014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Murcia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24,5%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31,8%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28,9%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18,0%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-9,1%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83014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Navarra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5,9%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9,6%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9,0%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52,5%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-6,3%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183014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País Vasco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9,1%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10,9%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9,0%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-1,1%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-17,4%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57677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España</a:t>
                      </a:r>
                      <a:endParaRPr lang="es-ES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19,8%</a:t>
                      </a:r>
                      <a:endParaRPr lang="es-ES"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22,1%</a:t>
                      </a:r>
                      <a:endParaRPr lang="es-ES"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22,3%</a:t>
                      </a:r>
                      <a:endParaRPr lang="es-ES"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12,6%</a:t>
                      </a:r>
                      <a:endParaRPr lang="es-ES"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0,9%</a:t>
                      </a:r>
                      <a:endParaRPr lang="es-ES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74" marR="4857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928662" y="428604"/>
            <a:ext cx="35004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TAXA DE POBRESA</a:t>
            </a:r>
            <a:endParaRPr lang="es-ES" sz="2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928662" y="428604"/>
            <a:ext cx="41434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TAXA D’ATUR PER CC.AA.</a:t>
            </a:r>
            <a:endParaRPr lang="es-ES" sz="2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285852" y="1040651"/>
          <a:ext cx="7358115" cy="5556791"/>
        </p:xfrm>
        <a:graphic>
          <a:graphicData uri="http://schemas.openxmlformats.org/drawingml/2006/table">
            <a:tbl>
              <a:tblPr/>
              <a:tblGrid>
                <a:gridCol w="2265619"/>
                <a:gridCol w="1113599"/>
                <a:gridCol w="926614"/>
                <a:gridCol w="893351"/>
                <a:gridCol w="967797"/>
                <a:gridCol w="1191135"/>
              </a:tblGrid>
              <a:tr h="553162"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COMUNITAT</a:t>
                      </a:r>
                      <a:endParaRPr lang="es-ES" sz="1600" b="1" baseline="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AUTÒNOMA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2008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2017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2018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Canvis</a:t>
                      </a: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/>
                      </a:r>
                      <a:br>
                        <a:rPr lang="es-ES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2008-2018</a:t>
                      </a:r>
                      <a:endParaRPr lang="es-E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Canvis</a:t>
                      </a: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/>
                      </a:r>
                      <a:br>
                        <a:rPr lang="es-ES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2017-2018</a:t>
                      </a:r>
                      <a:endParaRPr lang="es-E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76581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Andalucía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14,8%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26,9%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24,7%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67,4%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-8,2%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76581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Aragón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6,1%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13,3%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11,6%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90,1%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-13,1%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76581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Asturias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8,6%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14,2%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15,0%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75,5%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5,6%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76581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Baleares</a:t>
                      </a: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11,0%</a:t>
                      </a:r>
                      <a:endParaRPr lang="es-E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16,8%</a:t>
                      </a:r>
                      <a:endParaRPr lang="es-E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17,4%</a:t>
                      </a:r>
                      <a:endParaRPr lang="es-E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58,7%</a:t>
                      </a:r>
                      <a:endParaRPr lang="es-E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3,9%</a:t>
                      </a:r>
                      <a:endParaRPr lang="es-E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76581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C. Valenciana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9,6%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19,8%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17,1%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78,6%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-13,4%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76581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Canarias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14,7%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25,7%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20,6%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40,7%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-19,7%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76581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Cantabria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6,4%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14,1%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12,5%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94,4%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-11,4%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76581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Castilla y León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8,2%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15,1%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13,9%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69,2%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-8,1%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76581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Castilla-La Mancha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9,6%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22,5%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20,7%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115,9%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-8,0%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76581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Cataluña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7,5%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15,3%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12,2%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62,1%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-20,2%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76581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Extremadura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14,5%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29,2%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25,9%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79,3%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-11,3%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76581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Galicia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8,3%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17,4%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15,1%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80,8%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-13,1%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76581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La Rioja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6,6%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12,9%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11,0%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66,4%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-14,6%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76581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Madrid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7,4%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14,2%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13,4%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81,3%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-5,8%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76581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Murcia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9,4%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19,3%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18,6%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98,3%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-3,8%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76581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Navarra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6,1%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10,3%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10,5%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71,7%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2,8%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76581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País Vasco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5,8%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11,9%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10,8%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85,5%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-9,3%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76581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España</a:t>
                      </a: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9,6%</a:t>
                      </a:r>
                      <a:endParaRPr lang="es-ES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18,8%</a:t>
                      </a:r>
                      <a:endParaRPr lang="es-ES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16,7%</a:t>
                      </a:r>
                      <a:endParaRPr lang="es-ES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74,0%</a:t>
                      </a:r>
                      <a:endParaRPr lang="es-ES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-11,2%</a:t>
                      </a:r>
                      <a:endParaRPr lang="es-ES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6" marR="6162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357158" y="0"/>
            <a:ext cx="55721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TAXA DE LLARS AMB TOTS ELS ACTIUS EN ATUR PER CCAA</a:t>
            </a:r>
            <a:endParaRPr lang="es-ES" sz="2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57158" y="1000108"/>
          <a:ext cx="8286810" cy="5733227"/>
        </p:xfrm>
        <a:graphic>
          <a:graphicData uri="http://schemas.openxmlformats.org/drawingml/2006/table">
            <a:tbl>
              <a:tblPr/>
              <a:tblGrid>
                <a:gridCol w="2214578"/>
                <a:gridCol w="714380"/>
                <a:gridCol w="1214447"/>
                <a:gridCol w="1381135"/>
                <a:gridCol w="1381135"/>
                <a:gridCol w="1381135"/>
              </a:tblGrid>
              <a:tr h="351838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COMUNITAT AUTÒNOMA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5" marR="5076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2008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5" marR="5076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2017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5" marR="5076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2018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5" marR="5076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Canvis</a:t>
                      </a:r>
                      <a:r>
                        <a:rPr lang="es-ES" sz="1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2008-2018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5" marR="5076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Caanvis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2017-2018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5" marR="5076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3201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Andalucía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5,3%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11,4%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9,9%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87,4%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-13,4%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63201">
                <a:tc>
                  <a:txBody>
                    <a:bodyPr/>
                    <a:lstStyle/>
                    <a:p>
                      <a:pPr marL="234950" indent="-23495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Aragón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1,8%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4,5%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3,9%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118,9%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-14,2%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63201">
                <a:tc>
                  <a:txBody>
                    <a:bodyPr/>
                    <a:lstStyle/>
                    <a:p>
                      <a:pPr marL="234950" indent="-23495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Asturias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3,2%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6,6%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6,9%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112,7%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3,7%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63201">
                <a:tc>
                  <a:txBody>
                    <a:bodyPr/>
                    <a:lstStyle/>
                    <a:p>
                      <a:pPr marL="234950" indent="-23495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Baleares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8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4,1%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8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7,8%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8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8,0%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8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97,2%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3,7%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37967">
                <a:tc>
                  <a:txBody>
                    <a:bodyPr/>
                    <a:lstStyle/>
                    <a:p>
                      <a:pPr marL="234950" indent="-23495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C. Valenciana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3,0%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8,0%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7,2%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135,6%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-10,0%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63201">
                <a:tc>
                  <a:txBody>
                    <a:bodyPr/>
                    <a:lstStyle/>
                    <a:p>
                      <a:pPr marL="234950" indent="-23495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Canarias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5,6%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12,3%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9,2%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63,4%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-25,4%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63201">
                <a:tc>
                  <a:txBody>
                    <a:bodyPr/>
                    <a:lstStyle/>
                    <a:p>
                      <a:pPr marL="234950" indent="-23495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Cantabria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2,0%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5,4%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4,6%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125,8%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-15,8%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330187">
                <a:tc>
                  <a:txBody>
                    <a:bodyPr/>
                    <a:lstStyle/>
                    <a:p>
                      <a:pPr marL="234950" indent="-23495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Castilla y León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2,5%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6,1%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5,4%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116,8%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-12,3%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47811">
                <a:tc>
                  <a:txBody>
                    <a:bodyPr/>
                    <a:lstStyle/>
                    <a:p>
                      <a:pPr marL="234950" indent="-23495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Castilla-La Mancha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2,7%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8,3%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7,8%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189,1%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-5,8%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63201">
                <a:tc>
                  <a:txBody>
                    <a:bodyPr/>
                    <a:lstStyle/>
                    <a:p>
                      <a:pPr marL="234950" indent="-23495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Cataluña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2,3%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6,1%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4,7%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107,0%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-23,1%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30187">
                <a:tc>
                  <a:txBody>
                    <a:bodyPr/>
                    <a:lstStyle/>
                    <a:p>
                      <a:pPr marL="234950" indent="-23495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Extremadura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4,6%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11,7%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9,7%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113,0%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-17,2%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63201">
                <a:tc>
                  <a:txBody>
                    <a:bodyPr/>
                    <a:lstStyle/>
                    <a:p>
                      <a:pPr marL="234950" indent="-23495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Galicia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2,5%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6,8%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6,3%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151,7%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-6,6%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63201">
                <a:tc>
                  <a:txBody>
                    <a:bodyPr/>
                    <a:lstStyle/>
                    <a:p>
                      <a:pPr marL="234950" indent="-23495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La Rioja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2,3%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5,5%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4,1%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83,8%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-24,0%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63201">
                <a:tc>
                  <a:txBody>
                    <a:bodyPr/>
                    <a:lstStyle/>
                    <a:p>
                      <a:pPr marL="234950" indent="-23495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Madrid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2,0%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4,7%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5,0%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154,9%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5,6%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63201">
                <a:tc>
                  <a:txBody>
                    <a:bodyPr/>
                    <a:lstStyle/>
                    <a:p>
                      <a:pPr marL="234950" indent="-23495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Murcia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2,8%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7,5%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7,4%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160,9%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-0,9%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63201">
                <a:tc>
                  <a:txBody>
                    <a:bodyPr/>
                    <a:lstStyle/>
                    <a:p>
                      <a:pPr marL="234950" indent="-23495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Navarra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1,9%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4,4%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3,9%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108,8%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-9,9%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63201">
                <a:tc>
                  <a:txBody>
                    <a:bodyPr/>
                    <a:lstStyle/>
                    <a:p>
                      <a:pPr marL="234950" indent="-23495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País Vasco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1,8%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4,9%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5,0%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180,4%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1,6%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330187">
                <a:tc>
                  <a:txBody>
                    <a:bodyPr/>
                    <a:lstStyle/>
                    <a:p>
                      <a:pPr marL="234950" indent="-23495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España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3,1%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7,5%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6,7%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116,1%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07000"/>
                        </a:lnSpc>
                        <a:spcAft>
                          <a:spcPts val="5"/>
                        </a:spcAft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-10,9%</a:t>
                      </a:r>
                    </a:p>
                  </a:txBody>
                  <a:tcPr marL="50765" marR="507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6143644"/>
            <a:ext cx="1735732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DADES</a:t>
            </a:r>
            <a:r>
              <a:rPr kumimoji="0" lang="ca-ES" sz="24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2017</a:t>
            </a:r>
            <a:endParaRPr kumimoji="0" lang="ca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357158" y="928670"/>
          <a:ext cx="8358246" cy="4286282"/>
        </p:xfrm>
        <a:graphic>
          <a:graphicData uri="http://schemas.openxmlformats.org/drawingml/2006/table">
            <a:tbl>
              <a:tblPr/>
              <a:tblGrid>
                <a:gridCol w="1357322"/>
                <a:gridCol w="3429024"/>
                <a:gridCol w="3571900"/>
              </a:tblGrid>
              <a:tr h="6589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 b="1" dirty="0">
                          <a:latin typeface="Calibri"/>
                          <a:ea typeface="Calibri"/>
                          <a:cs typeface="Arial"/>
                        </a:rPr>
                        <a:t>Any 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 b="1" dirty="0">
                          <a:latin typeface="Calibri"/>
                          <a:ea typeface="Calibri"/>
                          <a:cs typeface="Arial"/>
                        </a:rPr>
                        <a:t>Nº persones ateses 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 b="1" dirty="0">
                          <a:latin typeface="Calibri"/>
                          <a:ea typeface="Calibri"/>
                          <a:cs typeface="Arial"/>
                        </a:rPr>
                        <a:t>Nº de respostes donades 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4534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 dirty="0">
                          <a:latin typeface="Calibri"/>
                          <a:ea typeface="Calibri"/>
                          <a:cs typeface="Arial"/>
                        </a:rPr>
                        <a:t>2010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 dirty="0">
                          <a:latin typeface="Calibri"/>
                          <a:ea typeface="Calibri"/>
                          <a:cs typeface="Arial"/>
                        </a:rPr>
                        <a:t>1.621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>
                          <a:latin typeface="Calibri"/>
                          <a:ea typeface="Calibri"/>
                          <a:cs typeface="Arial"/>
                        </a:rPr>
                        <a:t>7.283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>
                          <a:latin typeface="Calibri"/>
                          <a:ea typeface="Calibri"/>
                          <a:cs typeface="Arial"/>
                        </a:rPr>
                        <a:t>2011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 dirty="0">
                          <a:latin typeface="Calibri"/>
                          <a:ea typeface="Calibri"/>
                          <a:cs typeface="Arial"/>
                        </a:rPr>
                        <a:t>1.665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>
                          <a:latin typeface="Calibri"/>
                          <a:ea typeface="Calibri"/>
                          <a:cs typeface="Arial"/>
                        </a:rPr>
                        <a:t>8.937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>
                          <a:latin typeface="Calibri"/>
                          <a:ea typeface="Calibri"/>
                          <a:cs typeface="Arial"/>
                        </a:rPr>
                        <a:t>2012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 dirty="0">
                          <a:latin typeface="Calibri"/>
                          <a:ea typeface="Calibri"/>
                          <a:cs typeface="Arial"/>
                        </a:rPr>
                        <a:t>1.666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 dirty="0">
                          <a:latin typeface="Calibri"/>
                          <a:ea typeface="Calibri"/>
                          <a:cs typeface="Arial"/>
                        </a:rPr>
                        <a:t>8.665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>
                          <a:latin typeface="Calibri"/>
                          <a:ea typeface="Calibri"/>
                          <a:cs typeface="Arial"/>
                        </a:rPr>
                        <a:t>2013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>
                          <a:latin typeface="Calibri"/>
                          <a:ea typeface="Calibri"/>
                          <a:cs typeface="Arial"/>
                        </a:rPr>
                        <a:t>1.699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 dirty="0">
                          <a:latin typeface="Calibri"/>
                          <a:ea typeface="Calibri"/>
                          <a:cs typeface="Arial"/>
                        </a:rPr>
                        <a:t>9.327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>
                          <a:latin typeface="Calibri"/>
                          <a:ea typeface="Calibri"/>
                          <a:cs typeface="Arial"/>
                        </a:rPr>
                        <a:t>2014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>
                          <a:latin typeface="Calibri"/>
                          <a:ea typeface="Calibri"/>
                          <a:cs typeface="Arial"/>
                        </a:rPr>
                        <a:t>1.632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 dirty="0">
                          <a:latin typeface="Calibri"/>
                          <a:ea typeface="Calibri"/>
                          <a:cs typeface="Arial"/>
                        </a:rPr>
                        <a:t>9.648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>
                          <a:latin typeface="Calibri"/>
                          <a:ea typeface="Calibri"/>
                          <a:cs typeface="Arial"/>
                        </a:rPr>
                        <a:t>2015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>
                          <a:latin typeface="Calibri"/>
                          <a:ea typeface="Calibri"/>
                          <a:cs typeface="Arial"/>
                        </a:rPr>
                        <a:t>1.527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 dirty="0">
                          <a:latin typeface="Calibri"/>
                          <a:ea typeface="Calibri"/>
                          <a:cs typeface="Arial"/>
                        </a:rPr>
                        <a:t>9.424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>
                          <a:latin typeface="Calibri"/>
                          <a:ea typeface="Calibri"/>
                          <a:cs typeface="Arial"/>
                        </a:rPr>
                        <a:t>2016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>
                          <a:latin typeface="Calibri"/>
                          <a:ea typeface="Calibri"/>
                          <a:cs typeface="Arial"/>
                        </a:rPr>
                        <a:t>1.784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 dirty="0">
                          <a:latin typeface="Calibri"/>
                          <a:ea typeface="Calibri"/>
                          <a:cs typeface="Arial"/>
                        </a:rPr>
                        <a:t>10.032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2017</a:t>
                      </a:r>
                      <a:endParaRPr lang="es-ES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1.715</a:t>
                      </a:r>
                      <a:endParaRPr lang="es-ES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10.335</a:t>
                      </a:r>
                      <a:endParaRPr lang="es-ES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51" marR="43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4071935" y="5429264"/>
          <a:ext cx="4643469" cy="1051560"/>
        </p:xfrm>
        <a:graphic>
          <a:graphicData uri="http://schemas.openxmlformats.org/drawingml/2006/table">
            <a:tbl>
              <a:tblPr/>
              <a:tblGrid>
                <a:gridCol w="1579216"/>
                <a:gridCol w="1707993"/>
                <a:gridCol w="1356260"/>
              </a:tblGrid>
              <a:tr h="3333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2000" b="1" dirty="0">
                          <a:latin typeface="Calibri"/>
                          <a:ea typeface="Calibri"/>
                          <a:cs typeface="Arial"/>
                        </a:rPr>
                        <a:t>SEXE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2000" b="1">
                          <a:latin typeface="Calibri"/>
                          <a:ea typeface="Calibri"/>
                          <a:cs typeface="Arial"/>
                        </a:rPr>
                        <a:t>PARTICIPANTS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 b="1" dirty="0" smtClean="0">
                          <a:latin typeface="Calibri"/>
                          <a:ea typeface="Calibri"/>
                          <a:cs typeface="Arial"/>
                        </a:rPr>
                        <a:t>%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2000" dirty="0">
                          <a:latin typeface="Calibri"/>
                          <a:ea typeface="Calibri"/>
                          <a:cs typeface="Arial"/>
                        </a:rPr>
                        <a:t>home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2000" dirty="0">
                          <a:latin typeface="Calibri"/>
                          <a:ea typeface="Calibri"/>
                          <a:cs typeface="Arial"/>
                        </a:rPr>
                        <a:t>691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2000" dirty="0">
                          <a:latin typeface="Calibri"/>
                          <a:ea typeface="Calibri"/>
                          <a:cs typeface="Arial"/>
                        </a:rPr>
                        <a:t>40%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2000">
                          <a:latin typeface="Calibri"/>
                          <a:ea typeface="Calibri"/>
                          <a:cs typeface="Arial"/>
                        </a:rPr>
                        <a:t>dona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2000" dirty="0">
                          <a:latin typeface="Calibri"/>
                          <a:ea typeface="Calibri"/>
                          <a:cs typeface="Arial"/>
                        </a:rPr>
                        <a:t>1024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2000" dirty="0">
                          <a:latin typeface="Calibri"/>
                          <a:ea typeface="Calibri"/>
                          <a:cs typeface="Arial"/>
                        </a:rPr>
                        <a:t>60%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6143644"/>
            <a:ext cx="1735732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DADES</a:t>
            </a:r>
            <a:r>
              <a:rPr kumimoji="0" lang="ca-ES" sz="24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2017</a:t>
            </a:r>
            <a:endParaRPr kumimoji="0" lang="ca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1071538" y="1000108"/>
          <a:ext cx="7643867" cy="2786084"/>
        </p:xfrm>
        <a:graphic>
          <a:graphicData uri="http://schemas.openxmlformats.org/drawingml/2006/table">
            <a:tbl>
              <a:tblPr/>
              <a:tblGrid>
                <a:gridCol w="3714776"/>
                <a:gridCol w="2357454"/>
                <a:gridCol w="1571637"/>
              </a:tblGrid>
              <a:tr h="3980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 b="1" dirty="0">
                          <a:latin typeface="Calibri"/>
                          <a:ea typeface="Calibri"/>
                          <a:cs typeface="Arial"/>
                        </a:rPr>
                        <a:t>GRUPS D'EDAT 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 b="1" dirty="0">
                          <a:latin typeface="Calibri"/>
                          <a:ea typeface="Calibri"/>
                          <a:cs typeface="Arial"/>
                        </a:rPr>
                        <a:t>Nº PARTICIPANTS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 b="1" dirty="0" smtClean="0">
                          <a:latin typeface="Calibri"/>
                          <a:ea typeface="Calibri"/>
                          <a:cs typeface="Arial"/>
                        </a:rPr>
                        <a:t>%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39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 dirty="0">
                          <a:latin typeface="Calibri"/>
                          <a:ea typeface="Calibri"/>
                          <a:cs typeface="Arial"/>
                        </a:rPr>
                        <a:t>&lt;20 anys 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>
                          <a:latin typeface="Calibri"/>
                          <a:ea typeface="Calibri"/>
                          <a:cs typeface="Arial"/>
                        </a:rPr>
                        <a:t>241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>
                          <a:latin typeface="Calibri"/>
                          <a:ea typeface="Calibri"/>
                          <a:cs typeface="Arial"/>
                        </a:rPr>
                        <a:t>14%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 dirty="0">
                          <a:latin typeface="Calibri"/>
                          <a:ea typeface="Calibri"/>
                          <a:cs typeface="Arial"/>
                        </a:rPr>
                        <a:t>34 anys 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>
                          <a:latin typeface="Calibri"/>
                          <a:ea typeface="Calibri"/>
                          <a:cs typeface="Arial"/>
                        </a:rPr>
                        <a:t>394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>
                          <a:latin typeface="Calibri"/>
                          <a:ea typeface="Calibri"/>
                          <a:cs typeface="Arial"/>
                        </a:rPr>
                        <a:t>23%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 dirty="0">
                          <a:latin typeface="Calibri"/>
                          <a:ea typeface="Calibri"/>
                          <a:cs typeface="Arial"/>
                        </a:rPr>
                        <a:t>De 44 anys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>
                          <a:latin typeface="Calibri"/>
                          <a:ea typeface="Calibri"/>
                          <a:cs typeface="Arial"/>
                        </a:rPr>
                        <a:t>427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>
                          <a:latin typeface="Calibri"/>
                          <a:ea typeface="Calibri"/>
                          <a:cs typeface="Arial"/>
                        </a:rPr>
                        <a:t>25%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 dirty="0">
                          <a:latin typeface="Calibri"/>
                          <a:ea typeface="Calibri"/>
                          <a:cs typeface="Arial"/>
                        </a:rPr>
                        <a:t>De 64 anys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 dirty="0">
                          <a:latin typeface="Calibri"/>
                          <a:ea typeface="Calibri"/>
                          <a:cs typeface="Arial"/>
                        </a:rPr>
                        <a:t>562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>
                          <a:latin typeface="Calibri"/>
                          <a:ea typeface="Calibri"/>
                          <a:cs typeface="Arial"/>
                        </a:rPr>
                        <a:t>33%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>
                          <a:latin typeface="Calibri"/>
                          <a:ea typeface="Calibri"/>
                          <a:cs typeface="Arial"/>
                        </a:rPr>
                        <a:t>65 anys i &gt;65 anys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 dirty="0">
                          <a:latin typeface="Calibri"/>
                          <a:ea typeface="Calibri"/>
                          <a:cs typeface="Arial"/>
                        </a:rPr>
                        <a:t>91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>
                          <a:latin typeface="Calibri"/>
                          <a:ea typeface="Calibri"/>
                          <a:cs typeface="Arial"/>
                        </a:rPr>
                        <a:t>5%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 b="1">
                          <a:latin typeface="Calibri"/>
                          <a:ea typeface="Calibri"/>
                          <a:cs typeface="Arial"/>
                        </a:rPr>
                        <a:t>TOTAL 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 b="1" dirty="0">
                          <a:latin typeface="Calibri"/>
                          <a:ea typeface="Calibri"/>
                          <a:cs typeface="Arial"/>
                        </a:rPr>
                        <a:t>1.715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 b="1" dirty="0">
                          <a:latin typeface="Calibri"/>
                          <a:ea typeface="Calibri"/>
                          <a:cs typeface="Arial"/>
                        </a:rPr>
                        <a:t>100%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2928926" y="4214818"/>
          <a:ext cx="5429288" cy="2523744"/>
        </p:xfrm>
        <a:graphic>
          <a:graphicData uri="http://schemas.openxmlformats.org/drawingml/2006/table">
            <a:tbl>
              <a:tblPr/>
              <a:tblGrid>
                <a:gridCol w="2379178"/>
                <a:gridCol w="1665794"/>
                <a:gridCol w="1384316"/>
              </a:tblGrid>
              <a:tr h="2857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b="1" dirty="0">
                          <a:latin typeface="Calibri"/>
                          <a:ea typeface="Calibri"/>
                          <a:cs typeface="Arial"/>
                        </a:rPr>
                        <a:t>NACIONALITAT 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b="1">
                          <a:latin typeface="Calibri"/>
                          <a:ea typeface="Calibri"/>
                          <a:cs typeface="Arial"/>
                        </a:rPr>
                        <a:t>PARTICIPANTS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b="1" dirty="0" smtClean="0">
                          <a:latin typeface="Calibri"/>
                          <a:ea typeface="Calibri"/>
                          <a:cs typeface="Arial"/>
                        </a:rPr>
                        <a:t>%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dirty="0">
                          <a:latin typeface="Calibri"/>
                          <a:ea typeface="Calibri"/>
                          <a:cs typeface="Arial"/>
                        </a:rPr>
                        <a:t>Espanya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dirty="0">
                          <a:latin typeface="Calibri"/>
                          <a:ea typeface="Calibri"/>
                          <a:cs typeface="Arial"/>
                        </a:rPr>
                        <a:t>974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57%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Resta Europa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dirty="0">
                          <a:latin typeface="Calibri"/>
                          <a:ea typeface="Calibri"/>
                          <a:cs typeface="Arial"/>
                        </a:rPr>
                        <a:t>57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3.3%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Àfrica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dirty="0">
                          <a:latin typeface="Calibri"/>
                          <a:ea typeface="Calibri"/>
                          <a:cs typeface="Arial"/>
                        </a:rPr>
                        <a:t>43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2.5%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Àsia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dirty="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0.2%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Llatinoamèrica i Carib 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425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dirty="0">
                          <a:latin typeface="Calibri"/>
                          <a:ea typeface="Calibri"/>
                          <a:cs typeface="Arial"/>
                        </a:rPr>
                        <a:t>25%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MONA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212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dirty="0">
                          <a:latin typeface="Calibri"/>
                          <a:ea typeface="Calibri"/>
                          <a:cs typeface="Arial"/>
                        </a:rPr>
                        <a:t>12%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b="1"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b="1">
                          <a:latin typeface="Calibri"/>
                          <a:ea typeface="Calibri"/>
                          <a:cs typeface="Arial"/>
                        </a:rPr>
                        <a:t>1.715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b="1" dirty="0">
                          <a:latin typeface="Calibri"/>
                          <a:ea typeface="Calibri"/>
                          <a:cs typeface="Arial"/>
                        </a:rPr>
                        <a:t>100%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214290"/>
            <a:ext cx="1735732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DADES</a:t>
            </a:r>
            <a:r>
              <a:rPr kumimoji="0" lang="ca-ES" sz="24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2017</a:t>
            </a:r>
            <a:endParaRPr kumimoji="0" lang="ca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14282" y="857233"/>
          <a:ext cx="8501122" cy="5913163"/>
        </p:xfrm>
        <a:graphic>
          <a:graphicData uri="http://schemas.openxmlformats.org/drawingml/2006/table">
            <a:tbl>
              <a:tblPr/>
              <a:tblGrid>
                <a:gridCol w="3056074"/>
                <a:gridCol w="3056074"/>
                <a:gridCol w="1317404"/>
                <a:gridCol w="1071570"/>
              </a:tblGrid>
              <a:tr h="3571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 b="1" dirty="0" smtClean="0">
                          <a:latin typeface="Calibri"/>
                          <a:ea typeface="Calibri"/>
                          <a:cs typeface="Arial"/>
                        </a:rPr>
                        <a:t>Programes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 b="1" dirty="0">
                          <a:latin typeface="Calibri"/>
                          <a:ea typeface="Calibri"/>
                          <a:cs typeface="Arial"/>
                        </a:rPr>
                        <a:t>SERVEIS 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 b="1" dirty="0" smtClean="0">
                          <a:latin typeface="Calibri"/>
                          <a:ea typeface="Calibri"/>
                          <a:cs typeface="Arial"/>
                        </a:rPr>
                        <a:t>PER SERVEI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2000" b="1" dirty="0" smtClean="0">
                          <a:latin typeface="Calibri"/>
                          <a:ea typeface="Calibri"/>
                          <a:cs typeface="Arial"/>
                        </a:rPr>
                        <a:t>TOTALS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473434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dirty="0">
                          <a:latin typeface="Calibri"/>
                          <a:ea typeface="Calibri"/>
                          <a:cs typeface="Arial"/>
                        </a:rPr>
                        <a:t>PROGRAMA ACOLLIDA I ASSISTÈNCIA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600" dirty="0">
                          <a:latin typeface="Calibri"/>
                          <a:ea typeface="Calibri"/>
                          <a:cs typeface="Arial"/>
                        </a:rPr>
                        <a:t>Acció de Base (acollida i atenció primària)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dirty="0">
                          <a:latin typeface="Calibri"/>
                          <a:ea typeface="Calibri"/>
                          <a:cs typeface="Arial"/>
                        </a:rPr>
                        <a:t>683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1.164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7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600" dirty="0">
                          <a:latin typeface="Calibri"/>
                          <a:ea typeface="Calibri"/>
                          <a:cs typeface="Arial"/>
                        </a:rPr>
                        <a:t>Acció de Base Parroquial (pobles)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186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67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600" dirty="0">
                          <a:latin typeface="Calibri"/>
                          <a:ea typeface="Calibri"/>
                          <a:cs typeface="Arial"/>
                        </a:rPr>
                        <a:t>Acollida Inicial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382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67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600" dirty="0">
                          <a:latin typeface="Calibri"/>
                          <a:ea typeface="Calibri"/>
                          <a:cs typeface="Arial"/>
                        </a:rPr>
                        <a:t>Acompanyament en Drets Socials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171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67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600" dirty="0">
                          <a:latin typeface="Calibri"/>
                          <a:ea typeface="Calibri"/>
                          <a:cs typeface="Arial"/>
                        </a:rPr>
                        <a:t>Tallers d’Integració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110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34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PROGRAMA VIVENDA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600" dirty="0">
                          <a:latin typeface="Calibri"/>
                          <a:ea typeface="Calibri"/>
                          <a:cs typeface="Arial"/>
                        </a:rPr>
                        <a:t>Pisos socials </a:t>
                      </a:r>
                      <a:r>
                        <a:rPr lang="ca-ES" sz="1600" dirty="0" smtClean="0">
                          <a:latin typeface="Calibri"/>
                          <a:ea typeface="Calibri"/>
                          <a:cs typeface="Arial"/>
                        </a:rPr>
                        <a:t>(2 a</a:t>
                      </a:r>
                      <a:r>
                        <a:rPr lang="ca-ES" sz="1600" baseline="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ca-ES" sz="1600" dirty="0" smtClean="0">
                          <a:latin typeface="Calibri"/>
                          <a:ea typeface="Calibri"/>
                          <a:cs typeface="Arial"/>
                        </a:rPr>
                        <a:t>Maó </a:t>
                      </a:r>
                      <a:r>
                        <a:rPr lang="ca-ES" sz="1600" dirty="0">
                          <a:latin typeface="Calibri"/>
                          <a:ea typeface="Calibri"/>
                          <a:cs typeface="Arial"/>
                        </a:rPr>
                        <a:t>i </a:t>
                      </a:r>
                      <a:r>
                        <a:rPr lang="ca-ES" sz="1600" dirty="0" smtClean="0">
                          <a:latin typeface="Calibri"/>
                          <a:ea typeface="Calibri"/>
                          <a:cs typeface="Arial"/>
                        </a:rPr>
                        <a:t>1 Ciutadella</a:t>
                      </a:r>
                      <a:r>
                        <a:rPr lang="ca-ES" sz="1600" dirty="0"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dirty="0">
                          <a:latin typeface="Calibri"/>
                          <a:ea typeface="Calibri"/>
                          <a:cs typeface="Arial"/>
                        </a:rPr>
                        <a:t> (30 </a:t>
                      </a:r>
                      <a:r>
                        <a:rPr lang="ca-ES" sz="1000" dirty="0">
                          <a:latin typeface="Calibri"/>
                          <a:ea typeface="Calibri"/>
                          <a:cs typeface="Arial"/>
                        </a:rPr>
                        <a:t>residents</a:t>
                      </a:r>
                      <a:r>
                        <a:rPr lang="ca-ES" sz="1800" dirty="0"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30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3434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PROGRAMA EMPLEO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600" dirty="0">
                          <a:latin typeface="Calibri"/>
                          <a:ea typeface="Calibri"/>
                          <a:cs typeface="Arial"/>
                        </a:rPr>
                        <a:t>Servei d’orientació social i laboral i Intermediació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757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867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34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600" dirty="0">
                          <a:latin typeface="Calibri"/>
                          <a:ea typeface="Calibri"/>
                          <a:cs typeface="Arial"/>
                        </a:rPr>
                        <a:t>Taller </a:t>
                      </a:r>
                      <a:r>
                        <a:rPr lang="ca-ES" sz="1600" dirty="0" err="1">
                          <a:latin typeface="Calibri"/>
                          <a:ea typeface="Calibri"/>
                          <a:cs typeface="Arial"/>
                        </a:rPr>
                        <a:t>prelaboral</a:t>
                      </a:r>
                      <a:r>
                        <a:rPr lang="ca-ES" sz="1600" dirty="0">
                          <a:latin typeface="Calibri"/>
                          <a:ea typeface="Calibri"/>
                          <a:cs typeface="Arial"/>
                        </a:rPr>
                        <a:t> Mestral i Arbres </a:t>
                      </a:r>
                      <a:r>
                        <a:rPr lang="ca-ES" sz="1600" dirty="0" err="1">
                          <a:latin typeface="Calibri"/>
                          <a:ea typeface="Calibri"/>
                          <a:cs typeface="Arial"/>
                        </a:rPr>
                        <a:t>d’Algendar</a:t>
                      </a:r>
                      <a:r>
                        <a:rPr lang="ca-ES" sz="160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113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67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600" dirty="0">
                          <a:latin typeface="Calibri"/>
                          <a:ea typeface="Calibri"/>
                          <a:cs typeface="Arial"/>
                        </a:rPr>
                        <a:t>TIV Menorca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dirty="0">
                          <a:latin typeface="Calibri"/>
                          <a:ea typeface="Calibri"/>
                          <a:cs typeface="Arial"/>
                        </a:rPr>
                        <a:t>27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67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600" dirty="0">
                          <a:latin typeface="Calibri"/>
                          <a:ea typeface="Calibri"/>
                          <a:cs typeface="Arial"/>
                        </a:rPr>
                        <a:t>Tallers i cursos de formació 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dirty="0">
                          <a:latin typeface="Calibri"/>
                          <a:ea typeface="Calibri"/>
                          <a:cs typeface="Arial"/>
                        </a:rPr>
                        <a:t>82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671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PROGRAMA INFÀNCIA I MENORS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600" dirty="0">
                          <a:latin typeface="Calibri"/>
                          <a:ea typeface="Calibri"/>
                          <a:cs typeface="Arial"/>
                        </a:rPr>
                        <a:t>Reforç escolar 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dirty="0"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dirty="0">
                          <a:latin typeface="Calibri"/>
                          <a:ea typeface="Calibri"/>
                          <a:cs typeface="Arial"/>
                        </a:rPr>
                        <a:t>192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34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600" dirty="0">
                          <a:latin typeface="Calibri"/>
                          <a:ea typeface="Calibri"/>
                          <a:cs typeface="Arial"/>
                        </a:rPr>
                        <a:t>Centres Oberts Es Barracó i Sant Francesc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dirty="0">
                          <a:latin typeface="Calibri"/>
                          <a:ea typeface="Calibri"/>
                          <a:cs typeface="Arial"/>
                        </a:rPr>
                        <a:t>96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671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>
                          <a:latin typeface="Calibri"/>
                          <a:ea typeface="Calibri"/>
                          <a:cs typeface="Arial"/>
                        </a:rPr>
                        <a:t>PROGRAMA RECLUSOS I EXRECLUSOS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600" dirty="0">
                          <a:latin typeface="Calibri"/>
                          <a:ea typeface="Calibri"/>
                          <a:cs typeface="Arial"/>
                        </a:rPr>
                        <a:t>Unitat Dependent </a:t>
                      </a:r>
                      <a:r>
                        <a:rPr lang="ca-ES" sz="1600" dirty="0" err="1">
                          <a:latin typeface="Calibri"/>
                          <a:ea typeface="Calibri"/>
                          <a:cs typeface="Arial"/>
                        </a:rPr>
                        <a:t>Epikeia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dirty="0">
                          <a:latin typeface="Calibri"/>
                          <a:ea typeface="Calibri"/>
                          <a:cs typeface="Arial"/>
                        </a:rPr>
                        <a:t>8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dirty="0">
                          <a:latin typeface="Calibri"/>
                          <a:ea typeface="Calibri"/>
                          <a:cs typeface="Arial"/>
                        </a:rPr>
                        <a:t>17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7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600" dirty="0">
                          <a:latin typeface="Calibri"/>
                          <a:ea typeface="Calibri"/>
                          <a:cs typeface="Arial"/>
                        </a:rPr>
                        <a:t>Treballs en benefici a la comunitat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800" dirty="0">
                          <a:latin typeface="Calibri"/>
                          <a:ea typeface="Calibri"/>
                          <a:cs typeface="Arial"/>
                        </a:rPr>
                        <a:t>9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6208177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171370"/>
            <a:ext cx="9144000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INCLUSI</a:t>
            </a:r>
            <a:r>
              <a:rPr kumimoji="0" lang="ca-E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ca-E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SOCIAL </a:t>
            </a:r>
            <a:endParaRPr kumimoji="0" lang="ca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357694"/>
            <a:ext cx="37433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Rectángulo"/>
          <p:cNvSpPr/>
          <p:nvPr/>
        </p:nvSpPr>
        <p:spPr>
          <a:xfrm>
            <a:off x="142844" y="714356"/>
            <a:ext cx="550072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a-ES" sz="2000" dirty="0" smtClean="0"/>
              <a:t> Hi </a:t>
            </a:r>
            <a:r>
              <a:rPr lang="ca-ES" sz="2000" dirty="0"/>
              <a:t>ha una </a:t>
            </a:r>
            <a:r>
              <a:rPr lang="ca-ES" sz="2000" dirty="0" err="1"/>
              <a:t>cronificació</a:t>
            </a:r>
            <a:r>
              <a:rPr lang="ca-ES" sz="2000" dirty="0"/>
              <a:t> de la pobresa, però el nombre de les que són ateses per primer cop es redueix a 593.  </a:t>
            </a:r>
            <a:endParaRPr lang="es-ES" sz="2000" dirty="0"/>
          </a:p>
          <a:p>
            <a:pPr>
              <a:buFont typeface="Wingdings" pitchFamily="2" charset="2"/>
              <a:buChar char="Ø"/>
            </a:pPr>
            <a:endParaRPr lang="ca-ES" sz="2000" dirty="0" smtClean="0"/>
          </a:p>
          <a:p>
            <a:pPr>
              <a:buFont typeface="Wingdings" pitchFamily="2" charset="2"/>
              <a:buChar char="Ø"/>
            </a:pPr>
            <a:r>
              <a:rPr lang="ca-ES" sz="2000" dirty="0" smtClean="0"/>
              <a:t> El </a:t>
            </a:r>
            <a:r>
              <a:rPr lang="ca-ES" sz="2000" dirty="0"/>
              <a:t>treball amb les </a:t>
            </a:r>
            <a:r>
              <a:rPr lang="ca-ES" sz="2000" b="1" dirty="0"/>
              <a:t>Càritas Parroquials dels pobles (Ferreries, Es Migjorn, Es Mercadal, Alaior, Sant Lluís i Es </a:t>
            </a:r>
            <a:r>
              <a:rPr lang="ca-ES" sz="2000" b="1" dirty="0" smtClean="0"/>
              <a:t>Castell). </a:t>
            </a:r>
            <a:r>
              <a:rPr lang="ca-ES" sz="2000" dirty="0" smtClean="0"/>
              <a:t>El </a:t>
            </a:r>
            <a:r>
              <a:rPr lang="ca-ES" sz="2000" dirty="0"/>
              <a:t>volum de famílies ateses és similar a l’any anterior (186</a:t>
            </a:r>
            <a:r>
              <a:rPr lang="ca-ES" sz="2000" dirty="0" smtClean="0"/>
              <a:t>).</a:t>
            </a:r>
          </a:p>
          <a:p>
            <a:pPr>
              <a:buFont typeface="Wingdings" pitchFamily="2" charset="2"/>
              <a:buChar char="Ø"/>
            </a:pPr>
            <a:endParaRPr lang="ca-ES" sz="2000" b="1" dirty="0"/>
          </a:p>
          <a:p>
            <a:pPr>
              <a:buFont typeface="Wingdings" pitchFamily="2" charset="2"/>
              <a:buChar char="Ø"/>
            </a:pPr>
            <a:r>
              <a:rPr lang="ca-ES" sz="2000" b="1" dirty="0" smtClean="0"/>
              <a:t> El </a:t>
            </a:r>
            <a:r>
              <a:rPr lang="ca-ES" sz="2000" b="1" dirty="0"/>
              <a:t>servei d’aliments ha atès a 628 famílies</a:t>
            </a:r>
            <a:r>
              <a:rPr lang="ca-ES" sz="2000" dirty="0"/>
              <a:t> a tota l’illa, que representa un total de </a:t>
            </a:r>
            <a:r>
              <a:rPr lang="ca-ES" sz="2000" b="1" dirty="0"/>
              <a:t>1.544 persones</a:t>
            </a:r>
            <a:r>
              <a:rPr lang="ca-ES" sz="2000" dirty="0"/>
              <a:t>, entre adults i </a:t>
            </a:r>
            <a:r>
              <a:rPr lang="ca-ES" sz="2000" dirty="0" smtClean="0"/>
              <a:t>infants.</a:t>
            </a:r>
            <a:endParaRPr lang="es-ES" sz="2000" dirty="0" smtClean="0"/>
          </a:p>
          <a:p>
            <a:endParaRPr lang="es-ES" sz="2000" dirty="0"/>
          </a:p>
          <a:p>
            <a:pPr>
              <a:buFont typeface="Wingdings" pitchFamily="2" charset="2"/>
              <a:buChar char="Ø"/>
            </a:pPr>
            <a:r>
              <a:rPr lang="es-ES" sz="2000" dirty="0" smtClean="0"/>
              <a:t> </a:t>
            </a:r>
            <a:r>
              <a:rPr lang="ca-ES" sz="2000" dirty="0" smtClean="0"/>
              <a:t>Per </a:t>
            </a:r>
            <a:r>
              <a:rPr lang="ca-ES" sz="2000" b="1" dirty="0"/>
              <a:t>Atenció Primària s’han atès a 683 famílies</a:t>
            </a:r>
            <a:r>
              <a:rPr lang="ca-ES" sz="2000" dirty="0"/>
              <a:t> i s’han fet 1.239 entrevistes d’intervenció, de les quals 382 han estat primeres acollides. S’han distribuït </a:t>
            </a:r>
            <a:r>
              <a:rPr lang="ca-ES" sz="2000" b="1" dirty="0"/>
              <a:t>1.083 ajudes en vals en espècie</a:t>
            </a:r>
            <a:r>
              <a:rPr lang="ca-ES" sz="2000" dirty="0"/>
              <a:t> i aplicat </a:t>
            </a:r>
            <a:r>
              <a:rPr lang="ca-ES" sz="2000" b="1" dirty="0"/>
              <a:t>2.682 recursos </a:t>
            </a:r>
            <a:r>
              <a:rPr lang="ca-ES" sz="2000" dirty="0"/>
              <a:t>d’intervenció social</a:t>
            </a:r>
            <a:r>
              <a:rPr lang="ca-ES" sz="2000" dirty="0" smtClean="0"/>
              <a:t>.</a:t>
            </a:r>
            <a:endParaRPr lang="es-ES" sz="2000" dirty="0" smtClean="0"/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142984"/>
            <a:ext cx="28876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650" y="857232"/>
            <a:ext cx="39433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6208177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171370"/>
            <a:ext cx="9144000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INCLUSI</a:t>
            </a:r>
            <a:r>
              <a:rPr kumimoji="0" lang="ca-E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ca-E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SOCIAL </a:t>
            </a:r>
            <a:endParaRPr kumimoji="0" lang="ca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2844" y="714356"/>
            <a:ext cx="52864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a-ES" sz="2000" dirty="0" smtClean="0"/>
              <a:t> Al </a:t>
            </a:r>
            <a:r>
              <a:rPr lang="ca-ES" sz="2000" dirty="0"/>
              <a:t>Servei </a:t>
            </a:r>
            <a:r>
              <a:rPr lang="ca-ES" sz="2000" b="1" dirty="0"/>
              <a:t>d’Orientació i Intermediació Laboral</a:t>
            </a:r>
            <a:r>
              <a:rPr lang="ca-ES" sz="2000" dirty="0"/>
              <a:t> s’han realitzat 1.771 entrevistes i s’ha atès a </a:t>
            </a:r>
            <a:r>
              <a:rPr lang="ca-ES" sz="2000" b="1" dirty="0"/>
              <a:t>757 persones</a:t>
            </a:r>
            <a:r>
              <a:rPr lang="ca-ES" sz="2000" dirty="0"/>
              <a:t>.  </a:t>
            </a:r>
            <a:endParaRPr lang="es-ES" sz="2000" dirty="0"/>
          </a:p>
          <a:p>
            <a:pPr>
              <a:buFont typeface="Wingdings" pitchFamily="2" charset="2"/>
              <a:buChar char="Ø"/>
            </a:pPr>
            <a:endParaRPr lang="ca-ES" sz="2000" dirty="0" smtClean="0"/>
          </a:p>
          <a:p>
            <a:pPr>
              <a:buFont typeface="Wingdings" pitchFamily="2" charset="2"/>
              <a:buChar char="Ø"/>
            </a:pPr>
            <a:r>
              <a:rPr lang="ca-ES" sz="2000" dirty="0" smtClean="0"/>
              <a:t> Pel </a:t>
            </a:r>
            <a:r>
              <a:rPr lang="ca-ES" sz="2000" dirty="0"/>
              <a:t>que fa a la </a:t>
            </a:r>
            <a:r>
              <a:rPr lang="ca-ES" sz="2000" b="1" dirty="0"/>
              <a:t>formació</a:t>
            </a:r>
            <a:r>
              <a:rPr lang="ca-ES" sz="2000" dirty="0"/>
              <a:t> s’han realitzat </a:t>
            </a:r>
            <a:r>
              <a:rPr lang="ca-ES" sz="2000" b="1" dirty="0"/>
              <a:t>10 cursos </a:t>
            </a:r>
            <a:r>
              <a:rPr lang="ca-ES" sz="2000" dirty="0"/>
              <a:t>(cuina, cuidadors, jardineria, cambrera de pisos i fusteria)</a:t>
            </a:r>
            <a:r>
              <a:rPr lang="ca-ES" sz="2000" b="1" dirty="0"/>
              <a:t> on han participat 90 alumnes</a:t>
            </a:r>
            <a:r>
              <a:rPr lang="ca-ES" sz="2000" dirty="0"/>
              <a:t>. També s’han fet </a:t>
            </a:r>
            <a:r>
              <a:rPr lang="ca-ES" sz="2000" b="1" dirty="0"/>
              <a:t>11</a:t>
            </a:r>
            <a:r>
              <a:rPr lang="ca-ES" sz="2000" dirty="0"/>
              <a:t> </a:t>
            </a:r>
            <a:r>
              <a:rPr lang="ca-ES" sz="2000" b="1" dirty="0"/>
              <a:t>tallers d’integració </a:t>
            </a:r>
            <a:r>
              <a:rPr lang="ca-ES" sz="2000" dirty="0"/>
              <a:t>(alfabetització i castellà, anglès, costura, ball en línea i economia domèstica) i han participat</a:t>
            </a:r>
            <a:r>
              <a:rPr lang="ca-ES" sz="2000" b="1" dirty="0"/>
              <a:t> 110 persones.</a:t>
            </a:r>
            <a:r>
              <a:rPr lang="ca-ES" sz="2000" dirty="0"/>
              <a:t> </a:t>
            </a:r>
            <a:endParaRPr lang="es-ES" sz="2000" dirty="0"/>
          </a:p>
          <a:p>
            <a:pPr>
              <a:buFont typeface="Wingdings" pitchFamily="2" charset="2"/>
              <a:buChar char="Ø"/>
            </a:pPr>
            <a:endParaRPr lang="es-ES" sz="2000" dirty="0" smtClean="0"/>
          </a:p>
          <a:p>
            <a:pPr>
              <a:buFont typeface="Wingdings" pitchFamily="2" charset="2"/>
              <a:buChar char="Ø"/>
            </a:pPr>
            <a:r>
              <a:rPr lang="ca-ES" sz="2000" dirty="0" smtClean="0"/>
              <a:t> En </a:t>
            </a:r>
            <a:r>
              <a:rPr lang="ca-ES" sz="2000" dirty="0"/>
              <a:t>el projecte d’</a:t>
            </a:r>
            <a:r>
              <a:rPr lang="ca-ES" sz="2000" b="1" dirty="0"/>
              <a:t>Acompanyament en drets</a:t>
            </a:r>
            <a:r>
              <a:rPr lang="ca-ES" sz="2000" dirty="0"/>
              <a:t> s’ha atès a </a:t>
            </a:r>
            <a:r>
              <a:rPr lang="ca-ES" sz="2000" b="1" dirty="0"/>
              <a:t>171 persones</a:t>
            </a:r>
            <a:r>
              <a:rPr lang="ca-ES" sz="2000" dirty="0"/>
              <a:t>. 30 persones han residit als tres </a:t>
            </a:r>
            <a:r>
              <a:rPr lang="ca-ES" sz="2000" b="1" dirty="0"/>
              <a:t>pisos socials</a:t>
            </a:r>
            <a:r>
              <a:rPr lang="ca-ES" sz="2000" dirty="0"/>
              <a:t> que tenim a Ciutadella i Maó, i per la </a:t>
            </a:r>
            <a:r>
              <a:rPr lang="ca-ES" sz="2000" b="1" dirty="0"/>
              <a:t>Unitat Depenent </a:t>
            </a:r>
            <a:r>
              <a:rPr lang="ca-ES" sz="2000" b="1" dirty="0" err="1"/>
              <a:t>Epikeia</a:t>
            </a:r>
            <a:r>
              <a:rPr lang="ca-ES" sz="2000" dirty="0"/>
              <a:t> han passat </a:t>
            </a:r>
            <a:r>
              <a:rPr lang="ca-ES" sz="2000" b="1" dirty="0"/>
              <a:t>8 persones</a:t>
            </a:r>
            <a:r>
              <a:rPr lang="ca-ES" sz="2000" dirty="0"/>
              <a:t>, en règim de tercer grau o permisos penitenciaris.</a:t>
            </a:r>
            <a:r>
              <a:rPr lang="ca-ES" sz="2000" strike="sngStrike" dirty="0"/>
              <a:t> </a:t>
            </a:r>
            <a:endParaRPr lang="es-ES" sz="2000" dirty="0"/>
          </a:p>
          <a:p>
            <a:r>
              <a:rPr lang="ca-ES" sz="2000" dirty="0"/>
              <a:t> </a:t>
            </a:r>
            <a:endParaRPr lang="es-ES" sz="2000" dirty="0"/>
          </a:p>
        </p:txBody>
      </p:sp>
      <p:sp>
        <p:nvSpPr>
          <p:cNvPr id="7" name="6 Rectángulo"/>
          <p:cNvSpPr/>
          <p:nvPr/>
        </p:nvSpPr>
        <p:spPr>
          <a:xfrm>
            <a:off x="5500694" y="3500438"/>
            <a:ext cx="3357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Char char="Ø"/>
            </a:pPr>
            <a:r>
              <a:rPr lang="ca-ES" sz="2000" dirty="0" smtClean="0"/>
              <a:t> </a:t>
            </a:r>
            <a:r>
              <a:rPr lang="ca-ES" sz="2000" dirty="0"/>
              <a:t>Pel que fa al projecte d’infància, </a:t>
            </a:r>
            <a:r>
              <a:rPr lang="ca-ES" sz="2000" b="1" dirty="0"/>
              <a:t>100 al·lots i al·lotes</a:t>
            </a:r>
            <a:r>
              <a:rPr lang="ca-ES" sz="2000" dirty="0"/>
              <a:t> han passat pel servei de </a:t>
            </a:r>
            <a:r>
              <a:rPr lang="ca-ES" sz="2000" b="1" dirty="0"/>
              <a:t>Reforç Escolar</a:t>
            </a:r>
            <a:r>
              <a:rPr lang="ca-ES" sz="2000" dirty="0"/>
              <a:t> i </a:t>
            </a:r>
            <a:r>
              <a:rPr lang="ca-ES" sz="2000" b="1" dirty="0"/>
              <a:t>96 pels</a:t>
            </a:r>
            <a:r>
              <a:rPr lang="ca-ES" sz="2000" dirty="0"/>
              <a:t> </a:t>
            </a:r>
            <a:r>
              <a:rPr lang="ca-ES" sz="2000" b="1" dirty="0"/>
              <a:t>Centres oberts de reforç i lleure</a:t>
            </a:r>
            <a:r>
              <a:rPr lang="ca-ES" sz="2000" dirty="0"/>
              <a:t> de </a:t>
            </a:r>
            <a:r>
              <a:rPr lang="ca-ES" sz="2000" dirty="0" smtClean="0"/>
              <a:t> Ciutadella </a:t>
            </a:r>
            <a:r>
              <a:rPr lang="ca-ES" sz="2000" dirty="0"/>
              <a:t>i Maó.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de teatre centre obert es barrac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285728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42852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6286520"/>
            <a:ext cx="9144000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20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ECONOMIA SOCIAL I SOLIDÀRIA</a:t>
            </a:r>
            <a:endParaRPr kumimoji="0" lang="ca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14282" y="285728"/>
            <a:ext cx="6215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Entre les nostres eines d’Economia Solidària hi ha els tallers </a:t>
            </a:r>
            <a:r>
              <a:rPr lang="ca-ES" dirty="0" err="1"/>
              <a:t>prelaborals</a:t>
            </a:r>
            <a:r>
              <a:rPr lang="ca-ES" dirty="0"/>
              <a:t> Mestral i el projecte Arbres </a:t>
            </a:r>
            <a:r>
              <a:rPr lang="ca-ES" dirty="0" err="1"/>
              <a:t>d’Algendar</a:t>
            </a:r>
            <a:r>
              <a:rPr lang="ca-ES" dirty="0"/>
              <a:t>, </a:t>
            </a:r>
            <a:r>
              <a:rPr lang="ca-ES" dirty="0" smtClean="0"/>
              <a:t>per afavorir la </a:t>
            </a:r>
            <a:r>
              <a:rPr lang="ca-ES" dirty="0"/>
              <a:t>inserció </a:t>
            </a:r>
            <a:r>
              <a:rPr lang="ca-ES" dirty="0" err="1"/>
              <a:t>sociolaboral</a:t>
            </a:r>
            <a:r>
              <a:rPr lang="ca-ES" dirty="0"/>
              <a:t>, mitjançant la recollida de residus voluminosos i la gestió mediambiental</a:t>
            </a:r>
            <a:r>
              <a:rPr lang="ca-ES" dirty="0" smtClean="0"/>
              <a:t>. Com a completament als tallers, </a:t>
            </a:r>
            <a:r>
              <a:rPr lang="ca-ES" b="1" dirty="0" smtClean="0"/>
              <a:t>Càritas compta amb la única empresa d’inserció a Menorca</a:t>
            </a:r>
            <a:r>
              <a:rPr lang="ca-ES" dirty="0" smtClean="0"/>
              <a:t>, TIV Menorca </a:t>
            </a:r>
            <a:r>
              <a:rPr lang="ca-ES" dirty="0" err="1" smtClean="0"/>
              <a:t>SLU</a:t>
            </a:r>
            <a:r>
              <a:rPr lang="ca-ES" dirty="0" smtClean="0"/>
              <a:t>, que  té per objectiu el desenvolupament d’itineraris d’inserció personalitzats amb persones contractades 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85720" y="3000371"/>
            <a:ext cx="8643998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a-ES" dirty="0" smtClean="0"/>
              <a:t>Actualment es duen a terme </a:t>
            </a:r>
            <a:r>
              <a:rPr lang="ca-ES" b="1" dirty="0" smtClean="0"/>
              <a:t>5 tallers: magatzem i transport, botiga, fusteria, roba i  jardineria. </a:t>
            </a:r>
            <a:endParaRPr lang="es-ES" dirty="0" smtClean="0"/>
          </a:p>
          <a:p>
            <a:r>
              <a:rPr lang="ca-ES" dirty="0" smtClean="0"/>
              <a:t> </a:t>
            </a:r>
            <a:endParaRPr lang="es-ES" dirty="0" smtClean="0"/>
          </a:p>
          <a:p>
            <a:pPr>
              <a:buFont typeface="Wingdings" pitchFamily="2" charset="2"/>
              <a:buChar char="Ø"/>
            </a:pPr>
            <a:r>
              <a:rPr lang="ca-ES" dirty="0" smtClean="0"/>
              <a:t>Al 2017 han passat</a:t>
            </a:r>
            <a:r>
              <a:rPr lang="ca-ES" b="1" dirty="0" smtClean="0"/>
              <a:t> </a:t>
            </a:r>
            <a:r>
              <a:rPr lang="ca-ES" dirty="0" smtClean="0"/>
              <a:t>un total de</a:t>
            </a:r>
            <a:r>
              <a:rPr lang="ca-ES" b="1" dirty="0" smtClean="0"/>
              <a:t> 127 persones, el 67% nacionals</a:t>
            </a:r>
            <a:r>
              <a:rPr lang="ca-ES" dirty="0" smtClean="0"/>
              <a:t> i el 33% estrangers: 14 amb contracte d’inserció (treballadors d’inserció), 20 amb beques formatives, 77 fent la contraprestació de la Renda Mínima d’Inserció, 13 han realitzant treballs en benefici de la comunitat o reparacions de menors i 3 han realitzat altres contraprestacions. En total un </a:t>
            </a:r>
            <a:r>
              <a:rPr lang="ca-ES" b="1" dirty="0" smtClean="0"/>
              <a:t>29% dels participants s’ha inserit al mercat laboral ordinari</a:t>
            </a:r>
            <a:r>
              <a:rPr lang="ca-ES" dirty="0" smtClean="0"/>
              <a:t>. </a:t>
            </a:r>
            <a:endParaRPr lang="es-ES" dirty="0" smtClean="0"/>
          </a:p>
          <a:p>
            <a:endParaRPr lang="es-ES" dirty="0" smtClean="0"/>
          </a:p>
          <a:p>
            <a:pPr>
              <a:buFont typeface="Wingdings" pitchFamily="2" charset="2"/>
              <a:buChar char="Ø"/>
            </a:pPr>
            <a:r>
              <a:rPr lang="ca-ES" dirty="0" smtClean="0"/>
              <a:t>S’han </a:t>
            </a:r>
            <a:r>
              <a:rPr lang="ca-ES" b="1" dirty="0" smtClean="0"/>
              <a:t>donat un total de 260 ajudes </a:t>
            </a:r>
            <a:r>
              <a:rPr lang="ca-ES" dirty="0" smtClean="0"/>
              <a:t>(vals) en roba, mobles i electrodomèstics per valor de 13.597,77€, als beneficiaris dels diferents projecte de Càritas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de teatre centre obert es barrac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8" y="4214818"/>
            <a:ext cx="2143118" cy="214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42852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6286520"/>
            <a:ext cx="9144000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20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ECONOMIA SOCIAL I SOLIDÀRIA</a:t>
            </a:r>
            <a:endParaRPr kumimoji="0" lang="ca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214818"/>
            <a:ext cx="70961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500034" y="785794"/>
            <a:ext cx="8001056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a-ES" dirty="0" smtClean="0"/>
              <a:t> Aquest any, a Mestral i a l’empresa d’inserció </a:t>
            </a:r>
            <a:r>
              <a:rPr lang="ca-ES" b="1" dirty="0" smtClean="0"/>
              <a:t>hem gestionat 1.980 tones</a:t>
            </a:r>
            <a:r>
              <a:rPr lang="ca-ES" dirty="0" smtClean="0"/>
              <a:t>, de les quals el 52% corresponen a Residus d’aparells elèctrics i electrònics (RAEE), 18% a roba, 15% a mobles i 15% a residus voluminosos.</a:t>
            </a:r>
            <a:endParaRPr lang="es-ES" dirty="0"/>
          </a:p>
          <a:p>
            <a:pPr>
              <a:buFont typeface="Wingdings" pitchFamily="2" charset="2"/>
              <a:buChar char="Ø"/>
            </a:pPr>
            <a:endParaRPr lang="ca-ES" dirty="0" smtClean="0"/>
          </a:p>
          <a:p>
            <a:pPr>
              <a:buFont typeface="Wingdings" pitchFamily="2" charset="2"/>
              <a:buChar char="Ø"/>
            </a:pPr>
            <a:r>
              <a:rPr lang="ca-ES" dirty="0" smtClean="0"/>
              <a:t> La </a:t>
            </a:r>
            <a:r>
              <a:rPr lang="ca-ES" dirty="0"/>
              <a:t>reutilització que es produeix directament a Mestral ha suposat al 2017 un </a:t>
            </a:r>
            <a:r>
              <a:rPr lang="ca-ES" b="1" dirty="0"/>
              <a:t>estalvi d’emissions de CO</a:t>
            </a:r>
            <a:r>
              <a:rPr lang="ca-ES" b="1" baseline="-25000" dirty="0"/>
              <a:t>2</a:t>
            </a:r>
            <a:r>
              <a:rPr lang="ca-ES" b="1" dirty="0"/>
              <a:t> de 1146 tones</a:t>
            </a:r>
            <a:r>
              <a:rPr lang="ca-ES" dirty="0"/>
              <a:t>, que equival a la feina que fan d’absorció de CO</a:t>
            </a:r>
            <a:r>
              <a:rPr lang="ca-ES" baseline="-25000" dirty="0"/>
              <a:t>2</a:t>
            </a:r>
            <a:r>
              <a:rPr lang="ca-ES" dirty="0"/>
              <a:t> 159.551 arbres/any o 547 cotxes eliminats de circulació en un any.</a:t>
            </a:r>
            <a:endParaRPr lang="es-ES" dirty="0"/>
          </a:p>
          <a:p>
            <a:endParaRPr lang="es-ES" dirty="0"/>
          </a:p>
          <a:p>
            <a:pPr>
              <a:buFont typeface="Wingdings" pitchFamily="2" charset="2"/>
              <a:buChar char="Ø"/>
            </a:pPr>
            <a:r>
              <a:rPr lang="ca-ES" dirty="0" smtClean="0"/>
              <a:t> Pel </a:t>
            </a:r>
            <a:r>
              <a:rPr lang="ca-ES" dirty="0"/>
              <a:t>que fa la roba, </a:t>
            </a:r>
            <a:r>
              <a:rPr lang="ca-ES" b="1" dirty="0"/>
              <a:t>el 65% de les recollides provenen dels 40 contenidors</a:t>
            </a:r>
            <a:r>
              <a:rPr lang="ca-ES" dirty="0"/>
              <a:t> instal·lats arreu de l’illa. Aquest elevat volum ens permet seguir potenciant el taller de roba i les nostres botigues solidàries, assolint així els objectius socials, laborals i mediambientals del projecte.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Rectángulo"/>
          <p:cNvSpPr/>
          <p:nvPr/>
        </p:nvSpPr>
        <p:spPr>
          <a:xfrm>
            <a:off x="142876" y="785794"/>
            <a:ext cx="892971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L'ASCENSOR SOCIAL NO </a:t>
            </a:r>
            <a:r>
              <a:rPr lang="es-E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S’ATURA </a:t>
            </a:r>
            <a:r>
              <a:rPr lang="es-E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 LES PLANTES MÉS BAIXES I </a:t>
            </a:r>
            <a:r>
              <a:rPr lang="es-E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s-E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LES PLANTES </a:t>
            </a:r>
            <a:r>
              <a:rPr lang="es-E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INTERMITGES S'INSTAL·LA</a:t>
            </a:r>
          </a:p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es-E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PRECARIETAT COM A FORMA DE VIDA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42910" y="2571744"/>
            <a:ext cx="814393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Des </a:t>
            </a:r>
            <a:r>
              <a:rPr lang="es-ES" sz="2000" dirty="0"/>
              <a:t>de </a:t>
            </a:r>
            <a:r>
              <a:rPr lang="es-ES" sz="2000" dirty="0" err="1"/>
              <a:t>l'experiència</a:t>
            </a:r>
            <a:r>
              <a:rPr lang="es-ES" sz="2000" dirty="0"/>
              <a:t> de </a:t>
            </a:r>
            <a:r>
              <a:rPr lang="es-ES" sz="2000" dirty="0" err="1"/>
              <a:t>treball</a:t>
            </a:r>
            <a:r>
              <a:rPr lang="es-ES" sz="2000" dirty="0"/>
              <a:t> </a:t>
            </a:r>
            <a:r>
              <a:rPr lang="es-ES" sz="2000" dirty="0" err="1"/>
              <a:t>quotidià</a:t>
            </a:r>
            <a:r>
              <a:rPr lang="es-ES" sz="2000" dirty="0"/>
              <a:t> que </a:t>
            </a:r>
            <a:r>
              <a:rPr lang="es-ES" sz="2000" dirty="0" err="1"/>
              <a:t>Càritas</a:t>
            </a:r>
            <a:r>
              <a:rPr lang="es-ES" sz="2000" dirty="0"/>
              <a:t> </a:t>
            </a:r>
            <a:r>
              <a:rPr lang="es-ES" sz="2000" dirty="0" err="1"/>
              <a:t>desenvolupa</a:t>
            </a:r>
            <a:r>
              <a:rPr lang="es-ES" sz="2000" dirty="0"/>
              <a:t> al </a:t>
            </a:r>
            <a:r>
              <a:rPr lang="es-ES" sz="2000" dirty="0" err="1"/>
              <a:t>costat</a:t>
            </a:r>
            <a:r>
              <a:rPr lang="es-ES" sz="2000" dirty="0"/>
              <a:t> de les persones vulnerables, </a:t>
            </a:r>
            <a:r>
              <a:rPr lang="es-ES" sz="2000" dirty="0" err="1"/>
              <a:t>constatem</a:t>
            </a:r>
            <a:r>
              <a:rPr lang="es-ES" sz="2000" dirty="0"/>
              <a:t> </a:t>
            </a:r>
            <a:r>
              <a:rPr lang="es-ES" sz="2000" dirty="0" smtClean="0"/>
              <a:t>cinc </a:t>
            </a:r>
            <a:r>
              <a:rPr lang="es-ES" sz="2000" dirty="0" err="1" smtClean="0"/>
              <a:t>situacions</a:t>
            </a:r>
            <a:r>
              <a:rPr lang="es-ES" sz="2000" dirty="0" smtClean="0"/>
              <a:t> </a:t>
            </a:r>
            <a:r>
              <a:rPr lang="es-ES" sz="2000" dirty="0" err="1" smtClean="0"/>
              <a:t>socials</a:t>
            </a:r>
            <a:r>
              <a:rPr lang="es-ES" sz="2000" dirty="0" smtClean="0"/>
              <a:t>:</a:t>
            </a:r>
          </a:p>
          <a:p>
            <a:endParaRPr lang="es-ES" sz="24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s-ES" sz="2400" dirty="0" smtClean="0"/>
              <a:t>La </a:t>
            </a:r>
            <a:r>
              <a:rPr lang="es-ES" sz="2400" dirty="0" err="1"/>
              <a:t>recuperació</a:t>
            </a:r>
            <a:r>
              <a:rPr lang="es-ES" sz="2400" dirty="0"/>
              <a:t> no </a:t>
            </a:r>
            <a:r>
              <a:rPr lang="es-ES" sz="2400" dirty="0" err="1"/>
              <a:t>està</a:t>
            </a:r>
            <a:r>
              <a:rPr lang="es-ES" sz="2400" dirty="0"/>
              <a:t> </a:t>
            </a:r>
            <a:r>
              <a:rPr lang="es-ES" sz="2400" dirty="0" err="1"/>
              <a:t>arribant</a:t>
            </a:r>
            <a:r>
              <a:rPr lang="es-ES" sz="2400" dirty="0"/>
              <a:t> a totes les </a:t>
            </a:r>
            <a:r>
              <a:rPr lang="es-ES" sz="2400" dirty="0" err="1"/>
              <a:t>famílies</a:t>
            </a:r>
            <a:r>
              <a:rPr lang="es-ES" sz="2400" dirty="0"/>
              <a:t> </a:t>
            </a:r>
            <a:endParaRPr lang="es-ES" sz="24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s-ES" sz="2400" dirty="0" smtClean="0"/>
              <a:t>La </a:t>
            </a:r>
            <a:r>
              <a:rPr lang="es-ES" sz="2400" dirty="0" err="1"/>
              <a:t>desigualtat</a:t>
            </a:r>
            <a:r>
              <a:rPr lang="es-ES" sz="2400" dirty="0"/>
              <a:t> </a:t>
            </a:r>
            <a:r>
              <a:rPr lang="es-ES" sz="2400" dirty="0" err="1"/>
              <a:t>s'està</a:t>
            </a:r>
            <a:r>
              <a:rPr lang="es-ES" sz="2400" dirty="0"/>
              <a:t> </a:t>
            </a:r>
            <a:r>
              <a:rPr lang="es-ES" sz="2400" dirty="0" err="1"/>
              <a:t>enquistant</a:t>
            </a:r>
            <a:r>
              <a:rPr lang="es-ES" sz="2400" dirty="0"/>
              <a:t> en la </a:t>
            </a:r>
            <a:r>
              <a:rPr lang="es-ES" sz="2400" dirty="0" err="1"/>
              <a:t>nostra</a:t>
            </a:r>
            <a:r>
              <a:rPr lang="es-ES" sz="2400" dirty="0"/>
              <a:t> </a:t>
            </a:r>
            <a:r>
              <a:rPr lang="es-ES" sz="2400" dirty="0" err="1"/>
              <a:t>societat</a:t>
            </a:r>
            <a:r>
              <a:rPr lang="es-ES" sz="2400" dirty="0"/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S" sz="2400" dirty="0" smtClean="0"/>
              <a:t>La </a:t>
            </a:r>
            <a:r>
              <a:rPr lang="es-ES" sz="2400" dirty="0"/>
              <a:t>porta de </a:t>
            </a:r>
            <a:r>
              <a:rPr lang="es-ES" sz="2400" dirty="0" err="1"/>
              <a:t>l'ocupació</a:t>
            </a:r>
            <a:r>
              <a:rPr lang="es-ES" sz="2400" dirty="0"/>
              <a:t> </a:t>
            </a:r>
            <a:r>
              <a:rPr lang="es-ES" sz="2400" dirty="0" err="1"/>
              <a:t>segueix</a:t>
            </a:r>
            <a:r>
              <a:rPr lang="es-ES" sz="2400" dirty="0"/>
              <a:t> </a:t>
            </a:r>
            <a:r>
              <a:rPr lang="es-ES" sz="2400" dirty="0" err="1"/>
              <a:t>tancada</a:t>
            </a:r>
            <a:r>
              <a:rPr lang="es-ES" sz="2400" dirty="0"/>
              <a:t> per a </a:t>
            </a:r>
            <a:r>
              <a:rPr lang="es-ES" sz="2400" dirty="0" err="1"/>
              <a:t>moltes</a:t>
            </a:r>
            <a:r>
              <a:rPr lang="es-ES" sz="2400" dirty="0"/>
              <a:t> </a:t>
            </a:r>
            <a:r>
              <a:rPr lang="es-ES" sz="2400" dirty="0" smtClean="0"/>
              <a:t>persones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S" sz="2400" dirty="0" smtClean="0"/>
              <a:t>El </a:t>
            </a:r>
            <a:r>
              <a:rPr lang="es-ES" sz="2400" dirty="0" err="1"/>
              <a:t>mercat</a:t>
            </a:r>
            <a:r>
              <a:rPr lang="es-ES" sz="2400" dirty="0"/>
              <a:t> laboral no </a:t>
            </a:r>
            <a:r>
              <a:rPr lang="es-ES" sz="2400" dirty="0" err="1"/>
              <a:t>assegura</a:t>
            </a:r>
            <a:r>
              <a:rPr lang="es-ES" sz="2400" dirty="0"/>
              <a:t> unes </a:t>
            </a:r>
            <a:r>
              <a:rPr lang="es-ES" sz="2400" dirty="0" err="1"/>
              <a:t>condicions</a:t>
            </a:r>
            <a:r>
              <a:rPr lang="es-ES" sz="2400" dirty="0"/>
              <a:t> de vida </a:t>
            </a:r>
            <a:r>
              <a:rPr lang="es-ES" sz="2400" dirty="0" smtClean="0"/>
              <a:t>dignes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S" sz="2400" dirty="0" smtClean="0"/>
              <a:t>La </a:t>
            </a:r>
            <a:r>
              <a:rPr lang="es-ES" sz="2400" dirty="0" err="1"/>
              <a:t>precarietat</a:t>
            </a:r>
            <a:r>
              <a:rPr lang="es-ES" sz="2400" dirty="0"/>
              <a:t> </a:t>
            </a:r>
            <a:r>
              <a:rPr lang="es-ES" sz="2400" dirty="0" err="1"/>
              <a:t>s'està</a:t>
            </a:r>
            <a:r>
              <a:rPr lang="es-ES" sz="2400" dirty="0"/>
              <a:t> </a:t>
            </a:r>
            <a:r>
              <a:rPr lang="es-ES" sz="2400" dirty="0" err="1"/>
              <a:t>estenent</a:t>
            </a:r>
            <a:r>
              <a:rPr lang="es-ES" sz="2400" dirty="0"/>
              <a:t> </a:t>
            </a:r>
            <a:r>
              <a:rPr lang="es-ES" sz="2400" dirty="0" err="1"/>
              <a:t>com</a:t>
            </a:r>
            <a:r>
              <a:rPr lang="es-ES" sz="2400" dirty="0"/>
              <a:t> un </a:t>
            </a:r>
            <a:r>
              <a:rPr lang="es-ES" sz="2400" dirty="0" err="1"/>
              <a:t>model</a:t>
            </a:r>
            <a:r>
              <a:rPr lang="es-ES" sz="2400" dirty="0"/>
              <a:t> de vida</a:t>
            </a:r>
            <a:endParaRPr lang="es-E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2" name="Picture 6" descr="Resultado de imagen de compartiendo el viaje cari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929066"/>
            <a:ext cx="3687775" cy="2610254"/>
          </a:xfrm>
          <a:prstGeom prst="rect">
            <a:avLst/>
          </a:prstGeom>
          <a:noFill/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6136739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COOPERACIÓ,</a:t>
            </a:r>
            <a:r>
              <a:rPr kumimoji="0" lang="ca-ES" sz="20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SENSIBILITZACIÓ I DESENVOLUPAMENT INSTITUCIONAL</a:t>
            </a:r>
            <a:endParaRPr kumimoji="0" lang="ca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034" y="1071546"/>
            <a:ext cx="4429156" cy="480131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ca-ES" b="1" dirty="0" smtClean="0"/>
              <a:t>Cooperació Internacional</a:t>
            </a:r>
            <a:endParaRPr lang="ca-ES" b="1" dirty="0"/>
          </a:p>
          <a:p>
            <a:endParaRPr lang="es-ES" dirty="0"/>
          </a:p>
          <a:p>
            <a:pPr>
              <a:buFont typeface="Wingdings" pitchFamily="2" charset="2"/>
              <a:buChar char="Ø"/>
            </a:pPr>
            <a:r>
              <a:rPr lang="ca-ES" dirty="0" smtClean="0"/>
              <a:t> Hem mantingut </a:t>
            </a:r>
            <a:r>
              <a:rPr lang="ca-ES" dirty="0"/>
              <a:t>la </a:t>
            </a:r>
            <a:r>
              <a:rPr lang="ca-ES" b="1" dirty="0"/>
              <a:t>nostra col·laboració al Líban, amb persones refugiades</a:t>
            </a:r>
            <a:r>
              <a:rPr lang="ca-ES" dirty="0"/>
              <a:t>, i a </a:t>
            </a:r>
            <a:r>
              <a:rPr lang="ca-ES" b="1" dirty="0"/>
              <a:t>Terra Santa amb la comunitat cristiana de palestina</a:t>
            </a:r>
            <a:r>
              <a:rPr lang="ca-ES" dirty="0"/>
              <a:t>. També hem participat de les </a:t>
            </a:r>
            <a:r>
              <a:rPr lang="ca-ES" b="1" dirty="0"/>
              <a:t>campanyes d’emergència a Perú, Veneçuela i Síria</a:t>
            </a:r>
            <a:r>
              <a:rPr lang="ca-ES" dirty="0" smtClean="0"/>
              <a:t>.</a:t>
            </a:r>
          </a:p>
          <a:p>
            <a:endParaRPr lang="es-ES" dirty="0"/>
          </a:p>
          <a:p>
            <a:pPr>
              <a:buFont typeface="Wingdings" pitchFamily="2" charset="2"/>
              <a:buChar char="Ø"/>
            </a:pPr>
            <a:r>
              <a:rPr lang="ca-ES" dirty="0" smtClean="0"/>
              <a:t> Ens </a:t>
            </a:r>
            <a:r>
              <a:rPr lang="ca-ES" dirty="0"/>
              <a:t>hem unit a la campanya </a:t>
            </a:r>
            <a:r>
              <a:rPr lang="ca-ES" b="1" dirty="0"/>
              <a:t>“Comparteix el viatge”</a:t>
            </a:r>
            <a:r>
              <a:rPr lang="ca-ES" dirty="0"/>
              <a:t>, impulsada pel Papa Francesc, amb l’objectiu de promoure la “cultura de la trobada”, augmentant els espais i les oportunitats perquè els </a:t>
            </a:r>
            <a:r>
              <a:rPr lang="ca-ES" dirty="0" err="1"/>
              <a:t>migrants</a:t>
            </a:r>
            <a:r>
              <a:rPr lang="ca-ES" dirty="0"/>
              <a:t> i les comunitats locals es reuneixin, parlin i actuïn conjuntament.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1138" name="Picture 2" descr="Resultado de imagen de caritas espaÃ±ola iniciativa por la p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785794"/>
            <a:ext cx="4091502" cy="3071834"/>
          </a:xfrm>
          <a:prstGeom prst="rect">
            <a:avLst/>
          </a:prstGeom>
          <a:noFill/>
        </p:spPr>
      </p:pic>
      <p:sp>
        <p:nvSpPr>
          <p:cNvPr id="91140" name="AutoShape 4" descr="Resultado de imagen de compartiendo el viaje cari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000628" y="2143116"/>
            <a:ext cx="4143372" cy="1470025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El </a:t>
            </a:r>
            <a:r>
              <a:rPr lang="es-ES" sz="4400" b="1" dirty="0" err="1" smtClean="0">
                <a:latin typeface="+mj-lt"/>
                <a:ea typeface="+mj-ea"/>
                <a:cs typeface="+mj-cs"/>
              </a:rPr>
              <a:t>voluntariat</a:t>
            </a:r>
            <a:r>
              <a:rPr lang="es-ES" sz="4400" b="1" dirty="0" smtClean="0">
                <a:latin typeface="+mj-lt"/>
                <a:ea typeface="+mj-ea"/>
                <a:cs typeface="+mj-cs"/>
              </a:rPr>
              <a:t> a</a:t>
            </a:r>
            <a:endParaRPr lang="es-ES" sz="4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143248"/>
            <a:ext cx="29289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10" descr="Resultado de imagen de caritas menor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5125" name="AutoShape 12" descr="Resultado de imagen de caritas menor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5126" name="AutoShape 14" descr="Resultado de imagen de caritas menor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5127" name="AutoShape 16" descr="Resultado de imagen de caritas menor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5128" name="AutoShape 19" descr="Resultado de imagen de caritas menor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5129" name="AutoShape 22" descr="https://encrypted-tbn0.gstatic.com/images?q=tbn:ANd9GcSVpP5S4fVkolxKV90rGQq6smjTpWgqIe4LrzI4H_7YjJ85pMb5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5130" name="AutoShape 25" descr="Resultado de imagen de caritas menor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571472" y="428604"/>
          <a:ext cx="3929089" cy="1692398"/>
        </p:xfrm>
        <a:graphic>
          <a:graphicData uri="http://schemas.openxmlformats.org/drawingml/2006/table">
            <a:tbl>
              <a:tblPr/>
              <a:tblGrid>
                <a:gridCol w="1023655"/>
                <a:gridCol w="1427837"/>
                <a:gridCol w="1477597"/>
              </a:tblGrid>
              <a:tr h="51134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500" b="1" dirty="0" smtClean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any </a:t>
                      </a:r>
                      <a:r>
                        <a:rPr lang="ca-ES" sz="25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2017</a:t>
                      </a:r>
                      <a:endParaRPr lang="es-ES" sz="25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500" b="1" dirty="0" smtClean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%</a:t>
                      </a:r>
                      <a:endParaRPr lang="es-ES" sz="25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500" dirty="0" smtClean="0">
                          <a:latin typeface="Arial Narrow"/>
                          <a:ea typeface="Times New Roman"/>
                          <a:cs typeface="Times New Roman"/>
                        </a:rPr>
                        <a:t>Dones</a:t>
                      </a:r>
                      <a:endParaRPr lang="es-ES" sz="2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500">
                          <a:latin typeface="Arial Narrow"/>
                          <a:ea typeface="Times New Roman"/>
                          <a:cs typeface="Times New Roman"/>
                        </a:rPr>
                        <a:t>239</a:t>
                      </a:r>
                      <a:endParaRPr lang="es-ES" sz="2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500" dirty="0">
                          <a:latin typeface="Arial Narrow"/>
                          <a:ea typeface="Times New Roman"/>
                          <a:cs typeface="Times New Roman"/>
                        </a:rPr>
                        <a:t>80,2%</a:t>
                      </a:r>
                      <a:endParaRPr lang="es-ES" sz="2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500" dirty="0" smtClean="0">
                          <a:latin typeface="Arial Narrow"/>
                          <a:ea typeface="Times New Roman"/>
                          <a:cs typeface="Times New Roman"/>
                        </a:rPr>
                        <a:t>Homes</a:t>
                      </a:r>
                      <a:endParaRPr lang="es-ES" sz="2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500">
                          <a:latin typeface="Arial Narrow"/>
                          <a:ea typeface="Times New Roman"/>
                          <a:cs typeface="Times New Roman"/>
                        </a:rPr>
                        <a:t>59</a:t>
                      </a:r>
                      <a:endParaRPr lang="es-ES" sz="2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500" dirty="0">
                          <a:latin typeface="Arial Narrow"/>
                          <a:ea typeface="Times New Roman"/>
                          <a:cs typeface="Times New Roman"/>
                        </a:rPr>
                        <a:t>20,8%</a:t>
                      </a:r>
                      <a:endParaRPr lang="es-ES" sz="2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500" b="1" dirty="0" smtClean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Totals</a:t>
                      </a:r>
                      <a:endParaRPr lang="es-ES" sz="25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5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298</a:t>
                      </a:r>
                      <a:endParaRPr lang="es-ES" sz="25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5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25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6286520"/>
            <a:ext cx="9144000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20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ANIMACIÓ COMUNITÀRIA I VOLUNTARIAT</a:t>
            </a:r>
            <a:endParaRPr kumimoji="0" lang="ca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35947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12 Imagen" descr="WhaatsApp Image 2017-03-27 at 09.14.37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929066"/>
            <a:ext cx="335478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642910" y="2398397"/>
          <a:ext cx="3929090" cy="3745247"/>
        </p:xfrm>
        <a:graphic>
          <a:graphicData uri="http://schemas.openxmlformats.org/drawingml/2006/table">
            <a:tbl>
              <a:tblPr/>
              <a:tblGrid>
                <a:gridCol w="2602749"/>
                <a:gridCol w="1326341"/>
              </a:tblGrid>
              <a:tr h="34047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000" b="1" dirty="0" smtClean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per </a:t>
                      </a:r>
                      <a:r>
                        <a:rPr lang="ca-ES" sz="20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edats:</a:t>
                      </a:r>
                      <a:endParaRPr lang="es-E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04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000" dirty="0">
                          <a:latin typeface="Arial Narrow"/>
                          <a:ea typeface="Times New Roman"/>
                          <a:cs typeface="Times New Roman"/>
                        </a:rPr>
                        <a:t>6 a 15 anys: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000">
                          <a:latin typeface="Arial Narrow"/>
                          <a:ea typeface="Times New Roman"/>
                          <a:cs typeface="Times New Roman"/>
                        </a:rPr>
                        <a:t>12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000" dirty="0">
                          <a:latin typeface="Arial Narrow"/>
                          <a:ea typeface="Times New Roman"/>
                          <a:cs typeface="Times New Roman"/>
                        </a:rPr>
                        <a:t>16 a 25 anys: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000">
                          <a:latin typeface="Arial Narrow"/>
                          <a:ea typeface="Times New Roman"/>
                          <a:cs typeface="Times New Roman"/>
                        </a:rPr>
                        <a:t>19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000" dirty="0">
                          <a:latin typeface="Arial Narrow"/>
                          <a:ea typeface="Times New Roman"/>
                          <a:cs typeface="Times New Roman"/>
                        </a:rPr>
                        <a:t>26 a 35 anys: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000">
                          <a:latin typeface="Arial Narrow"/>
                          <a:ea typeface="Times New Roman"/>
                          <a:cs typeface="Times New Roman"/>
                        </a:rPr>
                        <a:t>16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000" dirty="0">
                          <a:latin typeface="Arial Narrow"/>
                          <a:ea typeface="Times New Roman"/>
                          <a:cs typeface="Times New Roman"/>
                        </a:rPr>
                        <a:t>36 a 45 anys: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000">
                          <a:latin typeface="Arial Narrow"/>
                          <a:ea typeface="Times New Roman"/>
                          <a:cs typeface="Times New Roman"/>
                        </a:rPr>
                        <a:t>21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000" dirty="0">
                          <a:latin typeface="Arial Narrow"/>
                          <a:ea typeface="Times New Roman"/>
                          <a:cs typeface="Times New Roman"/>
                        </a:rPr>
                        <a:t>46 a 55 anys: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000" dirty="0">
                          <a:latin typeface="Arial Narrow"/>
                          <a:ea typeface="Times New Roman"/>
                          <a:cs typeface="Times New Roman"/>
                        </a:rPr>
                        <a:t>49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000" dirty="0">
                          <a:latin typeface="Arial Narrow"/>
                          <a:ea typeface="Times New Roman"/>
                          <a:cs typeface="Times New Roman"/>
                        </a:rPr>
                        <a:t>56 a 65 anys: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000" dirty="0">
                          <a:latin typeface="Arial Narrow"/>
                          <a:ea typeface="Times New Roman"/>
                          <a:cs typeface="Times New Roman"/>
                        </a:rPr>
                        <a:t>62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000">
                          <a:latin typeface="Arial Narrow"/>
                          <a:ea typeface="Times New Roman"/>
                          <a:cs typeface="Times New Roman"/>
                        </a:rPr>
                        <a:t>66 a 75 anys: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000" dirty="0">
                          <a:latin typeface="Arial Narrow"/>
                          <a:ea typeface="Times New Roman"/>
                          <a:cs typeface="Times New Roman"/>
                        </a:rPr>
                        <a:t>86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000">
                          <a:latin typeface="Arial Narrow"/>
                          <a:ea typeface="Times New Roman"/>
                          <a:cs typeface="Times New Roman"/>
                        </a:rPr>
                        <a:t>75 a 85 anys: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000" dirty="0">
                          <a:latin typeface="Arial Narrow"/>
                          <a:ea typeface="Times New Roman"/>
                          <a:cs typeface="Times New Roman"/>
                        </a:rPr>
                        <a:t>31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000">
                          <a:latin typeface="Arial Narrow"/>
                          <a:ea typeface="Times New Roman"/>
                          <a:cs typeface="Times New Roman"/>
                        </a:rPr>
                        <a:t>86 a 95 anys: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000" dirty="0"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0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ca-ES" sz="20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298</a:t>
                      </a:r>
                      <a:endParaRPr lang="es-E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17 Rectángulo"/>
          <p:cNvSpPr/>
          <p:nvPr/>
        </p:nvSpPr>
        <p:spPr>
          <a:xfrm rot="21200240">
            <a:off x="4631253" y="10052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 noves</a:t>
            </a:r>
          </a:p>
          <a:p>
            <a:pPr algn="ctr">
              <a:defRPr/>
            </a:pPr>
            <a:r>
              <a:rPr lang="es-ES" sz="3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incorporacions</a:t>
            </a:r>
            <a:r>
              <a:rPr lang="es-E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s-E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2017</a:t>
            </a:r>
            <a:endParaRPr lang="es-E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35947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6286520"/>
            <a:ext cx="9144000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20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ANIMACIÓ COMUNITÀRIA I VOLUNTARIAT</a:t>
            </a:r>
            <a:endParaRPr kumimoji="0" lang="ca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034" y="642918"/>
            <a:ext cx="4429156" cy="480131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a-ES" dirty="0" smtClean="0"/>
              <a:t> El </a:t>
            </a:r>
            <a:r>
              <a:rPr lang="ca-ES" dirty="0"/>
              <a:t>lema del curs 2016/17 de la campanya institucional de Càritas Espanyola, </a:t>
            </a:r>
            <a:r>
              <a:rPr lang="ca-ES" b="1" dirty="0"/>
              <a:t>“Cridats a ser comunitat”,</a:t>
            </a:r>
            <a:r>
              <a:rPr lang="ca-ES" dirty="0"/>
              <a:t> ens proposa aprendre a viure en comú a la mateixa casa, a la Terra comuna que ens acull a tots i ens convida a construir una comunitat humana i plural, per reconèixer la riquesa que cada persona aporta a la construcció de la societat, i crear una convivència més fraterna i solidària. Aquests materials didàctics ens serveixen d’orientació i sensibilització. </a:t>
            </a:r>
          </a:p>
          <a:p>
            <a:pPr>
              <a:buFont typeface="Wingdings" pitchFamily="2" charset="2"/>
              <a:buChar char="Ø"/>
            </a:pPr>
            <a:endParaRPr lang="ca-ES" dirty="0" smtClean="0"/>
          </a:p>
          <a:p>
            <a:pPr>
              <a:buFont typeface="Wingdings" pitchFamily="2" charset="2"/>
              <a:buChar char="Ø"/>
            </a:pPr>
            <a:r>
              <a:rPr lang="ca-ES" dirty="0"/>
              <a:t> </a:t>
            </a:r>
            <a:r>
              <a:rPr lang="ca-ES" dirty="0" smtClean="0"/>
              <a:t>A </a:t>
            </a:r>
            <a:r>
              <a:rPr lang="ca-ES" dirty="0"/>
              <a:t>partir de l’octubre passat s’ha iniciat la nova campanya institucional amb el lema </a:t>
            </a:r>
            <a:r>
              <a:rPr lang="ca-ES" b="1" dirty="0"/>
              <a:t>“El teu compromís millora el món”</a:t>
            </a:r>
            <a:r>
              <a:rPr lang="ca-ES" dirty="0"/>
              <a:t>. </a:t>
            </a:r>
            <a:endParaRPr lang="es-ES" dirty="0"/>
          </a:p>
        </p:txBody>
      </p:sp>
      <p:sp>
        <p:nvSpPr>
          <p:cNvPr id="91140" name="AutoShape 4" descr="Resultado de imagen de compartiendo el viaje cari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6258" name="Picture 2" descr="Resultado de imagen de cridats a ser comunit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785794"/>
            <a:ext cx="3000396" cy="2139657"/>
          </a:xfrm>
          <a:prstGeom prst="rect">
            <a:avLst/>
          </a:prstGeom>
          <a:noFill/>
        </p:spPr>
      </p:pic>
      <p:pic>
        <p:nvPicPr>
          <p:cNvPr id="96260" name="Picture 4" descr="Resultado de imagen de el teu compromÃ­s millora el mÃ³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786058"/>
            <a:ext cx="2720849" cy="3104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35947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6286520"/>
            <a:ext cx="9144000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20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ANIMACIÓ COMUNITÀRIA I VOLUNTARIAT</a:t>
            </a:r>
            <a:endParaRPr kumimoji="0" lang="ca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034" y="642918"/>
            <a:ext cx="4429156" cy="45243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a-ES" dirty="0" smtClean="0"/>
              <a:t> Conscients </a:t>
            </a:r>
            <a:r>
              <a:rPr lang="ca-ES" dirty="0"/>
              <a:t>de la poca participació dels joves a Càritas, aquest any hem ofert tallers als programes de Salut Jove del Consell Insular i el projecte d’Educació en Valors de Càritas per sensibilitzar i animar als joves. Hem fet </a:t>
            </a:r>
            <a:r>
              <a:rPr lang="ca-ES" b="1" dirty="0"/>
              <a:t>48 tallers al llarg de 2017</a:t>
            </a:r>
            <a:r>
              <a:rPr lang="ca-ES" dirty="0"/>
              <a:t>. </a:t>
            </a:r>
            <a:endParaRPr lang="ca-ES" dirty="0" smtClean="0"/>
          </a:p>
          <a:p>
            <a:pPr>
              <a:buFont typeface="Wingdings" pitchFamily="2" charset="2"/>
              <a:buChar char="Ø"/>
            </a:pPr>
            <a:endParaRPr lang="ca-ES" dirty="0"/>
          </a:p>
          <a:p>
            <a:pPr>
              <a:buFont typeface="Wingdings" pitchFamily="2" charset="2"/>
              <a:buChar char="Ø"/>
            </a:pPr>
            <a:r>
              <a:rPr lang="ca-ES" dirty="0" smtClean="0"/>
              <a:t> A </a:t>
            </a:r>
            <a:r>
              <a:rPr lang="ca-ES" dirty="0"/>
              <a:t>més </a:t>
            </a:r>
            <a:r>
              <a:rPr lang="ca-ES" dirty="0" smtClean="0"/>
              <a:t>hem creat un </a:t>
            </a:r>
            <a:r>
              <a:rPr lang="ca-ES" dirty="0"/>
              <a:t>nou projecte durant l’època de calor, l’</a:t>
            </a:r>
            <a:r>
              <a:rPr lang="ca-ES" b="1" dirty="0"/>
              <a:t>Estiu Solidari. </a:t>
            </a:r>
            <a:r>
              <a:rPr lang="ca-ES" dirty="0"/>
              <a:t>Aquest nou projecte anima als joves a descobrir de primera mà les necessitats socials, per després  participar com a voluntaris al projecte que es senten cridats a fer servei.</a:t>
            </a:r>
            <a:endParaRPr lang="es-ES" dirty="0"/>
          </a:p>
          <a:p>
            <a:r>
              <a:rPr lang="ca-ES" dirty="0"/>
              <a:t> </a:t>
            </a:r>
            <a:endParaRPr lang="es-ES" dirty="0"/>
          </a:p>
        </p:txBody>
      </p:sp>
      <p:sp>
        <p:nvSpPr>
          <p:cNvPr id="91140" name="AutoShape 4" descr="Resultado de imagen de compartiendo el viaje cari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6260" name="Picture 4" descr="Resultado de imagen de el teu compromÃ­s millora el mÃ³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768134"/>
            <a:ext cx="1143008" cy="1304048"/>
          </a:xfrm>
          <a:prstGeom prst="rect">
            <a:avLst/>
          </a:prstGeom>
          <a:noFill/>
        </p:spPr>
      </p:pic>
      <p:pic>
        <p:nvPicPr>
          <p:cNvPr id="97282" name="Picture 2" descr="Estiu Solida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142984"/>
            <a:ext cx="333285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136739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40" name="AutoShape 4" descr="Resultado de imagen de compartiendo el viaje cari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81343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1466366"/>
              </p:ext>
            </p:extLst>
          </p:nvPr>
        </p:nvGraphicFramePr>
        <p:xfrm>
          <a:off x="0" y="1722118"/>
          <a:ext cx="4320480" cy="3921460"/>
        </p:xfrm>
        <a:graphic>
          <a:graphicData uri="http://schemas.openxmlformats.org/drawingml/2006/table">
            <a:tbl>
              <a:tblPr/>
              <a:tblGrid>
                <a:gridCol w="2195736"/>
                <a:gridCol w="1476672"/>
                <a:gridCol w="648072"/>
              </a:tblGrid>
              <a:tr h="28275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 N G R E S </a:t>
                      </a:r>
                      <a:r>
                        <a:rPr lang="pt-BR" sz="16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S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O </a:t>
                      </a: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53488">
                <a:tc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5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 </a:t>
                      </a:r>
                      <a:r>
                        <a:rPr lang="es-ES" sz="1200" b="1" i="0" u="sng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ADMINISTRACIONS </a:t>
                      </a:r>
                      <a:r>
                        <a:rPr lang="es-ES" sz="1200" b="1" i="0" u="sng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PÚBLIQUES</a:t>
                      </a: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948.075,80 €</a:t>
                      </a: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32,58%</a:t>
                      </a: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5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 </a:t>
                      </a:r>
                      <a:r>
                        <a:rPr lang="es-ES" sz="1200" b="1" i="0" u="sng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ENTITATS </a:t>
                      </a:r>
                      <a:r>
                        <a:rPr lang="es-ES" sz="1200" b="1" i="0" u="sng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PRIVADES</a:t>
                      </a: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305.422,60 €</a:t>
                      </a: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10,50%</a:t>
                      </a: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732"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 SUBVENCIONS</a:t>
                      </a: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1.253.498,40 €</a:t>
                      </a: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43,08%</a:t>
                      </a: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2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 </a:t>
                      </a:r>
                      <a:r>
                        <a:rPr lang="es-ES" sz="1200" b="1" i="0" u="sng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FONS </a:t>
                      </a:r>
                      <a:r>
                        <a:rPr lang="es-ES" sz="1200" b="1" i="0" u="sng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PROPIS</a:t>
                      </a: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0" i="0" u="sng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0" i="0" u="sng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7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 VENDA </a:t>
                      </a:r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PRODUCTES I SERVEIS</a:t>
                      </a: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1.173.972,83 €</a:t>
                      </a: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7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 SOCIS</a:t>
                      </a:r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, DONACIONS I LLEGATS</a:t>
                      </a: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399.955,95 €</a:t>
                      </a: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7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 ALTRES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82.473,32 €</a:t>
                      </a: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732"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 FONS PROPIS</a:t>
                      </a: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1.656.402,10 €</a:t>
                      </a: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56,92%</a:t>
                      </a: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621">
                <a:tc>
                  <a:txBody>
                    <a:bodyPr/>
                    <a:lstStyle/>
                    <a:p>
                      <a:pPr algn="r" fontAlgn="ctr"/>
                      <a:endParaRPr lang="es-ES" sz="1100" b="1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r" fontAlgn="ctr"/>
                      <a:endParaRPr lang="es-ES" sz="1100" b="1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r" fontAlgn="ctr"/>
                      <a:endParaRPr lang="es-ES" sz="1100" b="1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r" fontAlgn="ctr"/>
                      <a:endParaRPr lang="es-ES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2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7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</a:t>
                      </a:r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TOTAL </a:t>
                      </a:r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INGRESSOS</a:t>
                      </a: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2.909.900,50 €</a:t>
                      </a: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139" marR="9139" marT="9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9" name="8 Conector recto"/>
          <p:cNvCxnSpPr/>
          <p:nvPr/>
        </p:nvCxnSpPr>
        <p:spPr>
          <a:xfrm>
            <a:off x="4355976" y="2043748"/>
            <a:ext cx="0" cy="3528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743578"/>
              </p:ext>
            </p:extLst>
          </p:nvPr>
        </p:nvGraphicFramePr>
        <p:xfrm>
          <a:off x="4499992" y="1685512"/>
          <a:ext cx="4644008" cy="3886628"/>
        </p:xfrm>
        <a:graphic>
          <a:graphicData uri="http://schemas.openxmlformats.org/drawingml/2006/table">
            <a:tbl>
              <a:tblPr/>
              <a:tblGrid>
                <a:gridCol w="2731628"/>
                <a:gridCol w="1228812"/>
                <a:gridCol w="683568"/>
              </a:tblGrid>
              <a:tr h="27199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effectLst/>
                          <a:latin typeface="Calibri"/>
                        </a:rPr>
                        <a:t>D E S P E S E S   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2192">
                <a:tc>
                  <a:txBody>
                    <a:bodyPr/>
                    <a:lstStyle/>
                    <a:p>
                      <a:pPr algn="l" fontAlgn="ctr"/>
                      <a:endParaRPr lang="es-E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7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sng" strike="noStrike" dirty="0">
                          <a:effectLst/>
                          <a:latin typeface="Calibri"/>
                        </a:rPr>
                        <a:t>INCLUSIÓ SOCIAL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effectLst/>
                          <a:latin typeface="Calibri"/>
                        </a:rPr>
                        <a:t>464.248,74 €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effectLst/>
                          <a:latin typeface="Calibri"/>
                        </a:rPr>
                        <a:t>17,68%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042">
                <a:tc>
                  <a:txBody>
                    <a:bodyPr/>
                    <a:lstStyle/>
                    <a:p>
                      <a:pPr algn="l" fontAlgn="ctr"/>
                      <a:endParaRPr lang="es-E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70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sng" strike="noStrike" dirty="0">
                          <a:effectLst/>
                          <a:latin typeface="Calibri"/>
                        </a:rPr>
                        <a:t>ECONOMIA SOCIAL I MEDI AMBIENT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effectLst/>
                          <a:latin typeface="Calibri"/>
                        </a:rPr>
                        <a:t>1.286.660,34 €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effectLst/>
                          <a:latin typeface="Calibri"/>
                        </a:rPr>
                        <a:t>48,99%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042">
                <a:tc>
                  <a:txBody>
                    <a:bodyPr/>
                    <a:lstStyle/>
                    <a:p>
                      <a:pPr algn="l" fontAlgn="ctr"/>
                      <a:endParaRPr lang="es-E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7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sng" strike="noStrike" dirty="0">
                          <a:effectLst/>
                          <a:latin typeface="Calibri"/>
                        </a:rPr>
                        <a:t>ANIMACIÓ COMUNITARIA I VOLUNTARIAT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effectLst/>
                          <a:latin typeface="Calibri"/>
                        </a:rPr>
                        <a:t>107.184,59 €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effectLst/>
                          <a:latin typeface="Calibri"/>
                        </a:rPr>
                        <a:t>4,08%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042">
                <a:tc>
                  <a:txBody>
                    <a:bodyPr/>
                    <a:lstStyle/>
                    <a:p>
                      <a:pPr algn="l" fontAlgn="ctr"/>
                      <a:endParaRPr lang="es-E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7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sng" strike="noStrike">
                          <a:effectLst/>
                          <a:latin typeface="Calibri"/>
                        </a:rPr>
                        <a:t>DESENVOLUPAMENT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effectLst/>
                          <a:latin typeface="Calibri"/>
                        </a:rPr>
                        <a:t>154.722,29 €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effectLst/>
                          <a:latin typeface="Calibri"/>
                        </a:rPr>
                        <a:t>5,89%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042">
                <a:tc>
                  <a:txBody>
                    <a:bodyPr/>
                    <a:lstStyle/>
                    <a:p>
                      <a:pPr algn="l" fontAlgn="ctr"/>
                      <a:endParaRPr lang="es-E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7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sng" strike="noStrike">
                          <a:effectLst/>
                          <a:latin typeface="Calibri"/>
                        </a:rPr>
                        <a:t>SERVEIS GENERALS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effectLst/>
                          <a:latin typeface="Calibri"/>
                        </a:rPr>
                        <a:t>352.028,62 €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effectLst/>
                          <a:latin typeface="Calibri"/>
                        </a:rPr>
                        <a:t>13,40%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042">
                <a:tc>
                  <a:txBody>
                    <a:bodyPr/>
                    <a:lstStyle/>
                    <a:p>
                      <a:pPr algn="l" fontAlgn="ctr"/>
                      <a:endParaRPr lang="es-E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04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sng" strike="noStrike" dirty="0">
                          <a:effectLst/>
                          <a:latin typeface="Calibri"/>
                        </a:rPr>
                        <a:t>PROVISIÓ </a:t>
                      </a:r>
                      <a:r>
                        <a:rPr lang="es-ES" sz="1200" b="1" i="0" u="sng" strike="noStrike" dirty="0" smtClean="0">
                          <a:effectLst/>
                          <a:latin typeface="Calibri"/>
                        </a:rPr>
                        <a:t>FONS PER </a:t>
                      </a:r>
                      <a:r>
                        <a:rPr lang="es-ES" sz="1200" b="1" i="0" u="sng" strike="noStrike" dirty="0">
                          <a:effectLst/>
                          <a:latin typeface="Calibri"/>
                        </a:rPr>
                        <a:t>INVERSSIONS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effectLst/>
                          <a:latin typeface="Calibri"/>
                        </a:rPr>
                        <a:t>261.735,00 €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effectLst/>
                          <a:latin typeface="Calibri"/>
                        </a:rPr>
                        <a:t>9,96</a:t>
                      </a:r>
                      <a:r>
                        <a:rPr lang="es-ES" sz="1200" b="1" i="0" u="none" strike="noStrike" dirty="0" smtClean="0"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875">
                <a:tc>
                  <a:txBody>
                    <a:bodyPr/>
                    <a:lstStyle/>
                    <a:p>
                      <a:pPr algn="l" fontAlgn="ctr"/>
                      <a:endParaRPr lang="es-ES" sz="1200" b="0" i="0" u="none" strike="noStrike" dirty="0" smtClean="0"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es-ES" sz="1200" b="1" i="0" u="sng" strike="noStrike" dirty="0" smtClean="0">
                          <a:effectLst/>
                          <a:latin typeface="Calibri"/>
                        </a:rPr>
                        <a:t>APLICACIÓ RESULTATS</a:t>
                      </a:r>
                      <a:endParaRPr lang="es-ES" sz="1200" b="1" i="0" u="sng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200" b="1" i="0" u="none" strike="noStrike" dirty="0" smtClean="0">
                        <a:effectLst/>
                        <a:latin typeface="Calibri"/>
                      </a:endParaRPr>
                    </a:p>
                    <a:p>
                      <a:pPr algn="r" fontAlgn="ctr"/>
                      <a:r>
                        <a:rPr lang="es-ES" sz="1200" b="1" i="0" u="none" strike="noStrike" dirty="0" smtClean="0">
                          <a:effectLst/>
                          <a:latin typeface="Calibri"/>
                        </a:rPr>
                        <a:t>283.320,92 €</a:t>
                      </a:r>
                      <a:endParaRPr lang="es-E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2123">
                <a:tc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 smtClean="0"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es-ES" sz="1400" b="1" i="0" u="none" strike="noStrike" dirty="0" smtClean="0"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400" b="1" i="0" u="none" strike="noStrike" dirty="0" smtClean="0">
                          <a:effectLst/>
                          <a:latin typeface="Calibri"/>
                        </a:rPr>
                        <a:t>TOTAL </a:t>
                      </a:r>
                      <a:r>
                        <a:rPr lang="es-ES" sz="1400" b="1" i="0" u="none" strike="noStrike" dirty="0">
                          <a:effectLst/>
                          <a:latin typeface="Calibri"/>
                        </a:rPr>
                        <a:t>DESPESES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400" b="1" i="0" u="none" strike="noStrike" dirty="0" smtClean="0">
                        <a:effectLst/>
                        <a:latin typeface="Calibri"/>
                      </a:endParaRPr>
                    </a:p>
                    <a:p>
                      <a:pPr algn="r" fontAlgn="ctr"/>
                      <a:endParaRPr lang="es-ES" sz="1400" b="1" i="0" u="none" strike="noStrike" dirty="0" smtClean="0">
                        <a:effectLst/>
                        <a:latin typeface="Calibri"/>
                      </a:endParaRPr>
                    </a:p>
                    <a:p>
                      <a:pPr algn="r" fontAlgn="ctr"/>
                      <a:r>
                        <a:rPr lang="es-ES" sz="1400" b="1" i="0" u="none" strike="noStrike" dirty="0" smtClean="0">
                          <a:effectLst/>
                          <a:latin typeface="Calibri"/>
                        </a:rPr>
                        <a:t>2.909.900,50 €</a:t>
                      </a:r>
                      <a:endParaRPr lang="es-ES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136739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Resultado de imagen de teatre centre obert es barrac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643600"/>
            <a:ext cx="1285862" cy="12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Resultado de imagen de S'ALTRA SENALLA MENOR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6000790"/>
            <a:ext cx="514116" cy="514116"/>
          </a:xfrm>
          <a:prstGeom prst="rect">
            <a:avLst/>
          </a:prstGeom>
          <a:noFill/>
        </p:spPr>
      </p:pic>
      <p:pic>
        <p:nvPicPr>
          <p:cNvPr id="13" name="Picture 2" descr="Resultado de imagen de ARBRES ALGEND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6000790"/>
            <a:ext cx="1214446" cy="530789"/>
          </a:xfrm>
          <a:prstGeom prst="rect">
            <a:avLst/>
          </a:prstGeom>
          <a:noFill/>
        </p:spPr>
      </p:pic>
      <p:pic>
        <p:nvPicPr>
          <p:cNvPr id="14" name="13 Imagen" descr="carita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214290"/>
            <a:ext cx="1428760" cy="1536301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000232" y="357166"/>
            <a:ext cx="7143768" cy="61555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DADES</a:t>
            </a:r>
            <a:r>
              <a:rPr kumimoji="0" lang="ca-ES" sz="20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ECONÒMIQUES DEL GRUP – 2017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400" b="1" baseline="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Càritas Diocesana + Empresa d’Inserció</a:t>
            </a:r>
            <a:endParaRPr kumimoji="0" lang="ca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Resultado de imagen de grÃ c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0042"/>
            <a:ext cx="6715172" cy="4476781"/>
          </a:xfrm>
          <a:prstGeom prst="rect">
            <a:avLst/>
          </a:prstGeom>
          <a:noFill/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000372"/>
            <a:ext cx="6929486" cy="366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Rectángulo"/>
          <p:cNvSpPr/>
          <p:nvPr/>
        </p:nvSpPr>
        <p:spPr>
          <a:xfrm>
            <a:off x="142876" y="785794"/>
            <a:ext cx="892971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RECUPERACIÓ NO ARRIBA A TOTES LES FAMÍLIES</a:t>
            </a:r>
            <a:endParaRPr lang="es-ES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42910" y="1857364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ca-ES" sz="2400" dirty="0" smtClean="0"/>
              <a:t>Després de tres anys de recuperació dels indicadors macroeconòmics, el 70% de les llars, diuen no percebre els efectes de la mateixa. Entre les llars sota el llindar de la pobresa el 91% no ha sentit una millora en les seves condicions de vida. </a:t>
            </a:r>
          </a:p>
          <a:p>
            <a:pPr marL="457200" indent="-457200">
              <a:buAutoNum type="arabicPeriod"/>
            </a:pPr>
            <a:r>
              <a:rPr lang="ca-ES" sz="2400" dirty="0" smtClean="0"/>
              <a:t>Per a la </a:t>
            </a:r>
            <a:r>
              <a:rPr lang="ca-ES" sz="2400" dirty="0" err="1" smtClean="0"/>
              <a:t>meîtat</a:t>
            </a:r>
            <a:r>
              <a:rPr lang="ca-ES" sz="2400" dirty="0" smtClean="0"/>
              <a:t> de les famílies la «xarxa de seguretat» que tenen a dia d'avui és pitjor que en la situació </a:t>
            </a:r>
            <a:r>
              <a:rPr lang="ca-ES" sz="2400" dirty="0" err="1" smtClean="0"/>
              <a:t>precrisi</a:t>
            </a:r>
            <a:r>
              <a:rPr lang="ca-ES" sz="2400" dirty="0" smtClean="0"/>
              <a:t>. Per al 42% de les llars, aquesta xarxa s'ha mantingut igual. I únicament ha millorat per al restant 8%. </a:t>
            </a:r>
            <a:endParaRPr lang="ca-ES" sz="2400" dirty="0"/>
          </a:p>
          <a:p>
            <a:pPr marL="457200" indent="-457200">
              <a:buAutoNum type="arabicPeriod"/>
            </a:pPr>
            <a:r>
              <a:rPr lang="ca-ES" sz="2400" dirty="0" smtClean="0"/>
              <a:t>El 35% de les famílies tenen dificultat o molta dificultat per arribar a final de mes. </a:t>
            </a:r>
            <a:endParaRPr lang="es-ES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Rectángulo"/>
          <p:cNvSpPr/>
          <p:nvPr/>
        </p:nvSpPr>
        <p:spPr>
          <a:xfrm>
            <a:off x="142876" y="785794"/>
            <a:ext cx="892971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RECUPERACIÓ NO ARRIBA A TOTES LES FAMÍLIES</a:t>
            </a:r>
            <a:endParaRPr lang="es-ES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42910" y="1857364"/>
            <a:ext cx="81439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4"/>
            </a:pPr>
            <a:r>
              <a:rPr lang="ca-ES" sz="2400" dirty="0" smtClean="0"/>
              <a:t>El 38% de les famílies no tenen capacitat d'afrontar despeses imprevistes. </a:t>
            </a:r>
            <a:endParaRPr lang="ca-ES" sz="2400" dirty="0"/>
          </a:p>
          <a:p>
            <a:pPr marL="457200" indent="-457200">
              <a:buAutoNum type="arabicPeriod" startAt="4"/>
            </a:pPr>
            <a:r>
              <a:rPr lang="ca-ES" sz="2400" dirty="0" smtClean="0"/>
              <a:t>El 8,4% de les famílies han tingut retards en el pagament de despeses relacionades amb l'habitatge principal (hipoteca o lloguer, rebuts de gas, comunitat ...) en els últims 12 mesos </a:t>
            </a:r>
          </a:p>
          <a:p>
            <a:pPr marL="457200" indent="-457200">
              <a:buAutoNum type="arabicPeriod" startAt="4"/>
            </a:pPr>
            <a:r>
              <a:rPr lang="ca-ES" sz="2400" dirty="0" smtClean="0"/>
              <a:t>La taxa de cobertura de la situació d'atur arriba al 57% el 2018, enfront del 71% que registrava en 2008. </a:t>
            </a:r>
            <a:endParaRPr lang="ca-ES" sz="2400" dirty="0"/>
          </a:p>
          <a:p>
            <a:pPr marL="457200" indent="-457200">
              <a:buAutoNum type="arabicPeriod" startAt="4"/>
            </a:pPr>
            <a:r>
              <a:rPr lang="ca-ES" sz="2400" dirty="0" smtClean="0"/>
              <a:t>Més de 600.000 llars sense ingressos (223.000 llars més que fa 10 anys). </a:t>
            </a:r>
          </a:p>
          <a:p>
            <a:pPr marL="914400" lvl="1" indent="-457200"/>
            <a:r>
              <a:rPr lang="ca-ES" sz="2400" dirty="0" smtClean="0"/>
              <a:t>- </a:t>
            </a:r>
            <a:r>
              <a:rPr lang="ca-ES" sz="2000" dirty="0" smtClean="0"/>
              <a:t>Del total de 600.000 llars sense ingressos, unes 360.000 són beneficiaris d'algun tipus de "renda mínima autonòmica", el que deixaria a més de 240.000 llars totalment desprotegits</a:t>
            </a:r>
            <a:r>
              <a:rPr lang="ca-ES" sz="2400" dirty="0" smtClean="0"/>
              <a:t>.</a:t>
            </a:r>
            <a:endParaRPr lang="es-ES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Rectángulo"/>
          <p:cNvSpPr/>
          <p:nvPr/>
        </p:nvSpPr>
        <p:spPr>
          <a:xfrm>
            <a:off x="142876" y="785794"/>
            <a:ext cx="892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DESIGUALTAT S’ESTÀ ENQUISTANT A LA NOSTRA SOCIETAT</a:t>
            </a:r>
            <a:endParaRPr lang="es-ES" sz="2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1472" y="1714488"/>
            <a:ext cx="81439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ES" sz="2400" dirty="0"/>
              <a:t>	</a:t>
            </a:r>
            <a:r>
              <a:rPr lang="es-ES" sz="2400" dirty="0" smtClean="0"/>
              <a:t> </a:t>
            </a:r>
            <a:r>
              <a:rPr lang="es-ES" sz="2200" dirty="0" err="1" smtClean="0"/>
              <a:t>L'indicador</a:t>
            </a:r>
            <a:r>
              <a:rPr lang="es-ES" sz="2200" dirty="0" smtClean="0"/>
              <a:t> </a:t>
            </a:r>
            <a:r>
              <a:rPr lang="es-ES" sz="2200" dirty="0"/>
              <a:t>de </a:t>
            </a:r>
            <a:r>
              <a:rPr lang="es-ES" sz="2200" dirty="0" err="1"/>
              <a:t>pobresa</a:t>
            </a:r>
            <a:r>
              <a:rPr lang="es-ES" sz="2200" dirty="0"/>
              <a:t> </a:t>
            </a:r>
            <a:r>
              <a:rPr lang="es-ES" sz="2200" dirty="0" err="1"/>
              <a:t>és</a:t>
            </a:r>
            <a:r>
              <a:rPr lang="es-ES" sz="2200" dirty="0"/>
              <a:t> una </a:t>
            </a:r>
            <a:r>
              <a:rPr lang="es-ES" sz="2200" dirty="0" err="1"/>
              <a:t>altra</a:t>
            </a:r>
            <a:r>
              <a:rPr lang="es-ES" sz="2200" dirty="0"/>
              <a:t> forma de mesurar la </a:t>
            </a:r>
            <a:r>
              <a:rPr lang="es-ES" sz="2200" dirty="0" err="1"/>
              <a:t>desigualtat</a:t>
            </a:r>
            <a:r>
              <a:rPr lang="es-ES" sz="2200" dirty="0"/>
              <a:t> </a:t>
            </a:r>
            <a:r>
              <a:rPr lang="es-ES" sz="2200" dirty="0" err="1"/>
              <a:t>d'ingressos</a:t>
            </a:r>
            <a:r>
              <a:rPr lang="es-ES" sz="2200" dirty="0"/>
              <a:t> de la </a:t>
            </a:r>
            <a:r>
              <a:rPr lang="es-ES" sz="2200" dirty="0" err="1"/>
              <a:t>nostra</a:t>
            </a:r>
            <a:r>
              <a:rPr lang="es-ES" sz="2200" dirty="0"/>
              <a:t> </a:t>
            </a:r>
            <a:r>
              <a:rPr lang="es-ES" sz="2200" dirty="0" err="1" smtClean="0"/>
              <a:t>societat</a:t>
            </a:r>
            <a:r>
              <a:rPr lang="es-ES" sz="2200" dirty="0" smtClean="0"/>
              <a:t>. </a:t>
            </a:r>
            <a:r>
              <a:rPr lang="es-ES" sz="2200" dirty="0"/>
              <a:t>L</a:t>
            </a:r>
            <a:r>
              <a:rPr lang="es-ES" sz="2200" dirty="0" smtClean="0"/>
              <a:t>es </a:t>
            </a:r>
            <a:r>
              <a:rPr lang="es-ES" sz="2200" dirty="0" err="1"/>
              <a:t>dades</a:t>
            </a:r>
            <a:r>
              <a:rPr lang="es-ES" sz="2200" dirty="0"/>
              <a:t> disponibles </a:t>
            </a:r>
            <a:r>
              <a:rPr lang="es-ES" sz="2200" dirty="0" err="1"/>
              <a:t>més</a:t>
            </a:r>
            <a:r>
              <a:rPr lang="es-ES" sz="2200" dirty="0"/>
              <a:t> </a:t>
            </a:r>
            <a:r>
              <a:rPr lang="es-ES" sz="2200" dirty="0" err="1"/>
              <a:t>recents</a:t>
            </a:r>
            <a:r>
              <a:rPr lang="es-ES" sz="2200" dirty="0"/>
              <a:t> </a:t>
            </a:r>
            <a:r>
              <a:rPr lang="es-ES" sz="2200" dirty="0" err="1"/>
              <a:t>ens</a:t>
            </a:r>
            <a:r>
              <a:rPr lang="es-ES" sz="2200" dirty="0"/>
              <a:t> </a:t>
            </a:r>
            <a:r>
              <a:rPr lang="es-ES" sz="2200" dirty="0" err="1"/>
              <a:t>situen</a:t>
            </a:r>
            <a:r>
              <a:rPr lang="es-ES" sz="2200" dirty="0"/>
              <a:t> una </a:t>
            </a:r>
            <a:r>
              <a:rPr lang="es-ES" sz="2200" dirty="0" err="1"/>
              <a:t>taxa</a:t>
            </a:r>
            <a:r>
              <a:rPr lang="es-ES" sz="2200" dirty="0"/>
              <a:t> del 22,3% el 2016, </a:t>
            </a:r>
            <a:r>
              <a:rPr lang="es-ES" sz="2200" dirty="0" err="1"/>
              <a:t>reflectint</a:t>
            </a:r>
            <a:r>
              <a:rPr lang="es-ES" sz="2200" dirty="0"/>
              <a:t> un especial </a:t>
            </a:r>
            <a:r>
              <a:rPr lang="es-ES" sz="2200" dirty="0" err="1"/>
              <a:t>risc</a:t>
            </a:r>
            <a:r>
              <a:rPr lang="es-ES" sz="2200" dirty="0"/>
              <a:t> entre les </a:t>
            </a:r>
            <a:r>
              <a:rPr lang="es-ES" sz="2200" dirty="0" err="1"/>
              <a:t>llars</a:t>
            </a:r>
            <a:r>
              <a:rPr lang="es-ES" sz="2200" dirty="0"/>
              <a:t> </a:t>
            </a:r>
            <a:r>
              <a:rPr lang="es-ES" sz="2200" dirty="0" err="1"/>
              <a:t>amb</a:t>
            </a:r>
            <a:r>
              <a:rPr lang="es-ES" sz="2200" dirty="0"/>
              <a:t> </a:t>
            </a:r>
            <a:r>
              <a:rPr lang="es-ES" sz="2200" dirty="0" err="1"/>
              <a:t>menors</a:t>
            </a:r>
            <a:r>
              <a:rPr lang="es-ES" sz="2200" dirty="0"/>
              <a:t>, i en especial entre </a:t>
            </a:r>
            <a:r>
              <a:rPr lang="es-ES" sz="2200" dirty="0" err="1"/>
              <a:t>els</a:t>
            </a:r>
            <a:r>
              <a:rPr lang="es-ES" sz="2200" dirty="0"/>
              <a:t> </a:t>
            </a:r>
            <a:r>
              <a:rPr lang="es-ES" sz="2200" dirty="0" err="1"/>
              <a:t>menors</a:t>
            </a:r>
            <a:r>
              <a:rPr lang="es-ES" sz="2200" dirty="0"/>
              <a:t> de 16 </a:t>
            </a:r>
            <a:r>
              <a:rPr lang="es-ES" sz="2200" dirty="0" err="1"/>
              <a:t>anys</a:t>
            </a:r>
            <a:r>
              <a:rPr lang="es-ES" sz="2200" dirty="0"/>
              <a:t> que arriba al 28,9%. </a:t>
            </a:r>
            <a:r>
              <a:rPr lang="es-ES" sz="2200" dirty="0" err="1"/>
              <a:t>Assenyalant</a:t>
            </a:r>
            <a:r>
              <a:rPr lang="es-ES" sz="2200" dirty="0"/>
              <a:t> </a:t>
            </a:r>
            <a:r>
              <a:rPr lang="es-ES" sz="2200" dirty="0" err="1"/>
              <a:t>d'aquesta</a:t>
            </a:r>
            <a:r>
              <a:rPr lang="es-ES" sz="2200" dirty="0"/>
              <a:t> manera a un </a:t>
            </a:r>
            <a:r>
              <a:rPr lang="es-ES" sz="2200" dirty="0" err="1"/>
              <a:t>dels</a:t>
            </a:r>
            <a:r>
              <a:rPr lang="es-ES" sz="2200" dirty="0"/>
              <a:t> </a:t>
            </a:r>
            <a:r>
              <a:rPr lang="es-ES" sz="2200" dirty="0" err="1"/>
              <a:t>sectors</a:t>
            </a:r>
            <a:r>
              <a:rPr lang="es-ES" sz="2200" dirty="0"/>
              <a:t> </a:t>
            </a:r>
            <a:r>
              <a:rPr lang="es-ES" sz="2200" dirty="0" err="1"/>
              <a:t>poblacionals</a:t>
            </a:r>
            <a:r>
              <a:rPr lang="es-ES" sz="2200" dirty="0"/>
              <a:t> </a:t>
            </a:r>
            <a:r>
              <a:rPr lang="es-ES" sz="2200" dirty="0" err="1"/>
              <a:t>insuficientment</a:t>
            </a:r>
            <a:r>
              <a:rPr lang="es-ES" sz="2200" dirty="0"/>
              <a:t> </a:t>
            </a:r>
            <a:r>
              <a:rPr lang="es-ES" sz="2200" dirty="0" err="1"/>
              <a:t>protegits</a:t>
            </a:r>
            <a:r>
              <a:rPr lang="es-ES" sz="2200" dirty="0"/>
              <a:t> per les </a:t>
            </a:r>
            <a:r>
              <a:rPr lang="es-ES" sz="2200" dirty="0" err="1"/>
              <a:t>polítiques</a:t>
            </a:r>
            <a:r>
              <a:rPr lang="es-ES" sz="2200" dirty="0"/>
              <a:t> </a:t>
            </a:r>
            <a:r>
              <a:rPr lang="es-ES" sz="2200" dirty="0" err="1"/>
              <a:t>socials</a:t>
            </a:r>
            <a:r>
              <a:rPr lang="es-ES" sz="2200" dirty="0"/>
              <a:t>. </a:t>
            </a:r>
            <a:endParaRPr lang="es-ES" sz="2200" dirty="0" smtClean="0"/>
          </a:p>
          <a:p>
            <a:pPr marL="457200" indent="-457200"/>
            <a:endParaRPr lang="es-ES" sz="2200" dirty="0"/>
          </a:p>
          <a:p>
            <a:pPr marL="457200" indent="-457200"/>
            <a:r>
              <a:rPr lang="es-ES" b="1" dirty="0" smtClean="0"/>
              <a:t>TAXA DE RISC DE POBRESA:</a:t>
            </a:r>
            <a:endParaRPr lang="es-E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00034" y="5143512"/>
          <a:ext cx="8429684" cy="1455300"/>
        </p:xfrm>
        <a:graphic>
          <a:graphicData uri="http://schemas.openxmlformats.org/drawingml/2006/table">
            <a:tbl>
              <a:tblPr/>
              <a:tblGrid>
                <a:gridCol w="1908921"/>
                <a:gridCol w="729623"/>
                <a:gridCol w="729623"/>
                <a:gridCol w="729623"/>
                <a:gridCol w="729623"/>
                <a:gridCol w="728648"/>
                <a:gridCol w="728648"/>
                <a:gridCol w="729623"/>
                <a:gridCol w="729623"/>
                <a:gridCol w="685729"/>
              </a:tblGrid>
              <a:tr h="392370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2008</a:t>
                      </a:r>
                      <a:endParaRPr lang="es-E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2009</a:t>
                      </a:r>
                      <a:endParaRPr lang="es-E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  <a:endParaRPr lang="es-E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  <a:endParaRPr lang="es-E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es-E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es-E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endParaRPr lang="es-E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  <a:endParaRPr lang="es-E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92370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19,8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20,4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20,7</a:t>
                      </a:r>
                      <a:endParaRPr lang="es-E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20,6</a:t>
                      </a:r>
                      <a:endParaRPr lang="es-E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20,8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20,4</a:t>
                      </a:r>
                      <a:endParaRPr lang="es-E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22,2</a:t>
                      </a:r>
                      <a:endParaRPr lang="es-E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22,1</a:t>
                      </a:r>
                      <a:endParaRPr lang="es-E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22,3</a:t>
                      </a:r>
                      <a:endParaRPr lang="es-E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572583">
                <a:tc>
                  <a:txBody>
                    <a:bodyPr/>
                    <a:lstStyle/>
                    <a:p>
                      <a:pPr marL="234950" indent="-23495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Calibri"/>
                        </a:rPr>
                        <a:t>LLARS AMB MENORS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23,4</a:t>
                      </a:r>
                      <a:endParaRPr lang="es-E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5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24,8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5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25,2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5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23,8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5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25,8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5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25,9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5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28,0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5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27,4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0" indent="-234950" algn="ctr">
                        <a:lnSpc>
                          <a:spcPct val="110000"/>
                        </a:lnSpc>
                        <a:spcAft>
                          <a:spcPts val="5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27,7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Rectángulo"/>
          <p:cNvSpPr/>
          <p:nvPr/>
        </p:nvSpPr>
        <p:spPr>
          <a:xfrm>
            <a:off x="142876" y="785794"/>
            <a:ext cx="892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PORTA DEL TREBALL CONTINUA TANCADA PER A MOLTS</a:t>
            </a:r>
            <a:endParaRPr lang="es-ES" sz="2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1472" y="1714488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ES" sz="2400" dirty="0" smtClean="0"/>
              <a:t>Una </a:t>
            </a:r>
            <a:r>
              <a:rPr lang="es-ES" sz="2400" dirty="0" err="1"/>
              <a:t>taxa</a:t>
            </a:r>
            <a:r>
              <a:rPr lang="es-ES" sz="2400" dirty="0"/>
              <a:t> </a:t>
            </a:r>
            <a:r>
              <a:rPr lang="es-ES" sz="2400" dirty="0" err="1"/>
              <a:t>d'atur</a:t>
            </a:r>
            <a:r>
              <a:rPr lang="es-ES" sz="2400" dirty="0"/>
              <a:t> </a:t>
            </a:r>
            <a:r>
              <a:rPr lang="es-ES" sz="2400" dirty="0" err="1"/>
              <a:t>considerablement</a:t>
            </a:r>
            <a:r>
              <a:rPr lang="es-ES" sz="2400" dirty="0"/>
              <a:t> alta 16,7% (2018), </a:t>
            </a:r>
            <a:r>
              <a:rPr lang="es-ES" sz="2400" dirty="0" err="1"/>
              <a:t>sent</a:t>
            </a:r>
            <a:r>
              <a:rPr lang="es-ES" sz="2400" dirty="0"/>
              <a:t> </a:t>
            </a:r>
            <a:r>
              <a:rPr lang="es-ES" sz="2400" dirty="0" err="1"/>
              <a:t>molt</a:t>
            </a:r>
            <a:r>
              <a:rPr lang="es-ES" sz="2400" dirty="0"/>
              <a:t> superior al 9,6% (2008) que es </a:t>
            </a:r>
            <a:r>
              <a:rPr lang="es-ES" sz="2400" dirty="0" err="1"/>
              <a:t>registrava</a:t>
            </a:r>
            <a:r>
              <a:rPr lang="es-ES" sz="2400" dirty="0"/>
              <a:t> en el </a:t>
            </a:r>
            <a:r>
              <a:rPr lang="es-ES" sz="2400" dirty="0" err="1"/>
              <a:t>període</a:t>
            </a:r>
            <a:r>
              <a:rPr lang="es-ES" sz="2400" dirty="0"/>
              <a:t> </a:t>
            </a:r>
            <a:r>
              <a:rPr lang="es-ES" sz="2400" dirty="0" err="1"/>
              <a:t>previ</a:t>
            </a:r>
            <a:r>
              <a:rPr lang="es-ES" sz="2400" dirty="0"/>
              <a:t> a la </a:t>
            </a:r>
            <a:r>
              <a:rPr lang="es-ES" sz="2400" dirty="0" err="1"/>
              <a:t>crisi</a:t>
            </a:r>
            <a:r>
              <a:rPr lang="es-ES" sz="2400" dirty="0" smtClean="0"/>
              <a:t>.</a:t>
            </a:r>
          </a:p>
          <a:p>
            <a:pPr marL="457200" indent="-457200"/>
            <a:endParaRPr lang="es-ES" sz="2400" dirty="0"/>
          </a:p>
          <a:p>
            <a:pPr marL="457200" indent="-457200">
              <a:buFont typeface="Wingdings" pitchFamily="2" charset="2"/>
              <a:buChar char="Ø"/>
            </a:pPr>
            <a:r>
              <a:rPr lang="es-ES" sz="2400" dirty="0" smtClean="0"/>
              <a:t>Una </a:t>
            </a:r>
            <a:r>
              <a:rPr lang="es-ES" sz="2400" dirty="0" err="1"/>
              <a:t>taxa</a:t>
            </a:r>
            <a:r>
              <a:rPr lang="es-ES" sz="2400" dirty="0"/>
              <a:t> </a:t>
            </a:r>
            <a:r>
              <a:rPr lang="es-ES" sz="2400" dirty="0" err="1"/>
              <a:t>d'atur</a:t>
            </a:r>
            <a:r>
              <a:rPr lang="es-ES" sz="2400" dirty="0"/>
              <a:t> </a:t>
            </a:r>
            <a:r>
              <a:rPr lang="es-ES" sz="2400" dirty="0" smtClean="0"/>
              <a:t>que puja </a:t>
            </a:r>
            <a:r>
              <a:rPr lang="es-ES" sz="2400" dirty="0" err="1"/>
              <a:t>fins</a:t>
            </a:r>
            <a:r>
              <a:rPr lang="es-ES" sz="2400" dirty="0"/>
              <a:t> al 23,2% si </a:t>
            </a:r>
            <a:r>
              <a:rPr lang="es-ES" sz="2400" dirty="0" err="1"/>
              <a:t>hi</a:t>
            </a:r>
            <a:r>
              <a:rPr lang="es-ES" sz="2400" dirty="0"/>
              <a:t> </a:t>
            </a:r>
            <a:r>
              <a:rPr lang="es-ES" sz="2400" dirty="0" err="1"/>
              <a:t>sumem</a:t>
            </a:r>
            <a:r>
              <a:rPr lang="es-ES" sz="2400" dirty="0"/>
              <a:t> a </a:t>
            </a:r>
            <a:r>
              <a:rPr lang="es-ES" sz="2400" dirty="0" err="1"/>
              <a:t>aquelles</a:t>
            </a:r>
            <a:r>
              <a:rPr lang="es-ES" sz="2400" dirty="0"/>
              <a:t> persones que </a:t>
            </a:r>
            <a:r>
              <a:rPr lang="es-ES" sz="2400" dirty="0" err="1"/>
              <a:t>pateixen</a:t>
            </a:r>
            <a:r>
              <a:rPr lang="es-ES" sz="2400" dirty="0"/>
              <a:t> la </a:t>
            </a:r>
            <a:r>
              <a:rPr lang="es-ES" sz="2400" dirty="0" err="1"/>
              <a:t>parcialitat</a:t>
            </a:r>
            <a:r>
              <a:rPr lang="es-ES" sz="2400" dirty="0"/>
              <a:t> </a:t>
            </a:r>
            <a:r>
              <a:rPr lang="es-ES" sz="2400" dirty="0" err="1"/>
              <a:t>involuntària</a:t>
            </a:r>
            <a:r>
              <a:rPr lang="es-ES" sz="2400" dirty="0"/>
              <a:t>, </a:t>
            </a:r>
            <a:r>
              <a:rPr lang="es-ES" sz="2400" dirty="0" err="1"/>
              <a:t>és</a:t>
            </a:r>
            <a:r>
              <a:rPr lang="es-ES" sz="2400" dirty="0"/>
              <a:t> a </a:t>
            </a:r>
            <a:r>
              <a:rPr lang="es-ES" sz="2400" dirty="0" err="1"/>
              <a:t>dir</a:t>
            </a:r>
            <a:r>
              <a:rPr lang="es-ES" sz="2400" dirty="0"/>
              <a:t> que </a:t>
            </a:r>
            <a:r>
              <a:rPr lang="es-ES" sz="2400" dirty="0" err="1"/>
              <a:t>volen</a:t>
            </a:r>
            <a:r>
              <a:rPr lang="es-ES" sz="2400" dirty="0"/>
              <a:t> </a:t>
            </a:r>
            <a:r>
              <a:rPr lang="es-ES" sz="2400" dirty="0" err="1"/>
              <a:t>treballar</a:t>
            </a:r>
            <a:r>
              <a:rPr lang="es-ES" sz="2400" dirty="0"/>
              <a:t> </a:t>
            </a:r>
            <a:r>
              <a:rPr lang="es-ES" sz="2400" dirty="0" err="1"/>
              <a:t>més</a:t>
            </a:r>
            <a:r>
              <a:rPr lang="es-ES" sz="2400" dirty="0"/>
              <a:t> </a:t>
            </a:r>
            <a:r>
              <a:rPr lang="es-ES" sz="2400" dirty="0" err="1"/>
              <a:t>hores</a:t>
            </a:r>
            <a:r>
              <a:rPr lang="es-ES" sz="2400" dirty="0"/>
              <a:t> i no </a:t>
            </a:r>
            <a:r>
              <a:rPr lang="es-ES" sz="2400" dirty="0" err="1"/>
              <a:t>ho</a:t>
            </a:r>
            <a:r>
              <a:rPr lang="es-ES" sz="2400" dirty="0"/>
              <a:t> </a:t>
            </a:r>
            <a:r>
              <a:rPr lang="es-ES" sz="2400" dirty="0" err="1"/>
              <a:t>aconsegueixen</a:t>
            </a:r>
            <a:r>
              <a:rPr lang="es-ES" sz="2400" dirty="0"/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endParaRPr lang="es-ES" sz="24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s-ES" sz="2400" dirty="0" smtClean="0"/>
              <a:t>La </a:t>
            </a:r>
            <a:r>
              <a:rPr lang="es-ES" sz="2400" dirty="0" err="1"/>
              <a:t>desocupació</a:t>
            </a:r>
            <a:r>
              <a:rPr lang="es-ES" sz="2400" dirty="0"/>
              <a:t> de la persona de </a:t>
            </a:r>
            <a:r>
              <a:rPr lang="es-ES" sz="2400" dirty="0" err="1"/>
              <a:t>referència</a:t>
            </a:r>
            <a:r>
              <a:rPr lang="es-ES" sz="2400" dirty="0"/>
              <a:t> a la llar </a:t>
            </a:r>
            <a:r>
              <a:rPr lang="es-ES" sz="2400" dirty="0" err="1"/>
              <a:t>és</a:t>
            </a:r>
            <a:r>
              <a:rPr lang="es-ES" sz="2400" dirty="0"/>
              <a:t> a </a:t>
            </a:r>
            <a:r>
              <a:rPr lang="es-ES" sz="2400" dirty="0" err="1"/>
              <a:t>dia</a:t>
            </a:r>
            <a:r>
              <a:rPr lang="es-ES" sz="2400" dirty="0"/>
              <a:t> </a:t>
            </a:r>
            <a:r>
              <a:rPr lang="es-ES" sz="2400" dirty="0" err="1"/>
              <a:t>d'avui</a:t>
            </a:r>
            <a:r>
              <a:rPr lang="es-ES" sz="2400" dirty="0"/>
              <a:t> </a:t>
            </a:r>
            <a:r>
              <a:rPr lang="es-ES" sz="2400" dirty="0" err="1"/>
              <a:t>molt</a:t>
            </a:r>
            <a:r>
              <a:rPr lang="es-ES" sz="2400" dirty="0"/>
              <a:t> superior al que es </a:t>
            </a:r>
            <a:r>
              <a:rPr lang="es-ES" sz="2400" dirty="0" err="1"/>
              <a:t>registrava</a:t>
            </a:r>
            <a:r>
              <a:rPr lang="es-ES" sz="2400" dirty="0"/>
              <a:t> </a:t>
            </a:r>
            <a:r>
              <a:rPr lang="es-ES" sz="2400" dirty="0" err="1"/>
              <a:t>abans</a:t>
            </a:r>
            <a:r>
              <a:rPr lang="es-ES" sz="2400" dirty="0"/>
              <a:t> del </a:t>
            </a:r>
            <a:r>
              <a:rPr lang="es-ES" sz="2400" dirty="0" err="1"/>
              <a:t>començament</a:t>
            </a:r>
            <a:r>
              <a:rPr lang="es-ES" sz="2400" dirty="0"/>
              <a:t> de la </a:t>
            </a:r>
            <a:r>
              <a:rPr lang="es-ES" sz="2400" dirty="0" err="1"/>
              <a:t>crisi</a:t>
            </a:r>
            <a:r>
              <a:rPr lang="es-ES" sz="2400" dirty="0"/>
              <a:t>. En </a:t>
            </a:r>
            <a:r>
              <a:rPr lang="es-ES" sz="2400" dirty="0" err="1"/>
              <a:t>l'última</a:t>
            </a:r>
            <a:r>
              <a:rPr lang="es-ES" sz="2400" dirty="0"/>
              <a:t> </a:t>
            </a:r>
            <a:r>
              <a:rPr lang="es-ES" sz="2400" dirty="0" err="1"/>
              <a:t>dècada</a:t>
            </a:r>
            <a:r>
              <a:rPr lang="es-ES" sz="2400" dirty="0"/>
              <a:t>, </a:t>
            </a:r>
            <a:r>
              <a:rPr lang="es-ES" sz="2400" dirty="0" err="1"/>
              <a:t>hem</a:t>
            </a:r>
            <a:r>
              <a:rPr lang="es-ES" sz="2400" dirty="0"/>
              <a:t> </a:t>
            </a:r>
            <a:r>
              <a:rPr lang="es-ES" sz="2400" dirty="0" err="1"/>
              <a:t>passat</a:t>
            </a:r>
            <a:r>
              <a:rPr lang="es-ES" sz="2400" dirty="0"/>
              <a:t> del 7,4% el 2008 al 13,6% el </a:t>
            </a:r>
            <a:r>
              <a:rPr lang="es-ES" sz="2400" dirty="0" smtClean="0"/>
              <a:t>2018.</a:t>
            </a:r>
            <a:endParaRPr lang="es-ES" sz="2400" dirty="0"/>
          </a:p>
          <a:p>
            <a:pPr marL="457200" indent="-457200">
              <a:buFont typeface="Wingdings" pitchFamily="2" charset="2"/>
              <a:buChar char="Ø"/>
            </a:pP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Rectángulo"/>
          <p:cNvSpPr/>
          <p:nvPr/>
        </p:nvSpPr>
        <p:spPr>
          <a:xfrm>
            <a:off x="142876" y="785794"/>
            <a:ext cx="892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PORTA DEL TREBALL CONTINUA TANCADA PER A MOLTS</a:t>
            </a:r>
            <a:endParaRPr lang="es-ES" sz="2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1472" y="1714488"/>
            <a:ext cx="814393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ES" sz="2300" dirty="0" smtClean="0"/>
              <a:t>Un </a:t>
            </a:r>
            <a:r>
              <a:rPr lang="es-ES" sz="2300" dirty="0" err="1" smtClean="0"/>
              <a:t>atur</a:t>
            </a:r>
            <a:r>
              <a:rPr lang="es-ES" sz="2300" dirty="0" smtClean="0"/>
              <a:t> que </a:t>
            </a:r>
            <a:r>
              <a:rPr lang="es-ES" sz="2300" dirty="0" err="1" smtClean="0"/>
              <a:t>és</a:t>
            </a:r>
            <a:r>
              <a:rPr lang="es-ES" sz="2300" dirty="0" smtClean="0"/>
              <a:t> </a:t>
            </a:r>
            <a:r>
              <a:rPr lang="es-ES" sz="2300" dirty="0" err="1" smtClean="0"/>
              <a:t>persistent</a:t>
            </a:r>
            <a:r>
              <a:rPr lang="es-ES" sz="2300" dirty="0" smtClean="0"/>
              <a:t> i de </a:t>
            </a:r>
            <a:r>
              <a:rPr lang="es-ES" sz="2300" dirty="0" err="1" smtClean="0"/>
              <a:t>llarga</a:t>
            </a:r>
            <a:r>
              <a:rPr lang="es-ES" sz="2300" dirty="0" smtClean="0"/>
              <a:t> durada (</a:t>
            </a:r>
            <a:r>
              <a:rPr lang="es-ES" sz="2300" dirty="0" err="1" smtClean="0"/>
              <a:t>més</a:t>
            </a:r>
            <a:r>
              <a:rPr lang="es-ES" sz="2300" dirty="0" smtClean="0"/>
              <a:t> d'1 </a:t>
            </a:r>
            <a:r>
              <a:rPr lang="es-ES" sz="2300" dirty="0" err="1" smtClean="0"/>
              <a:t>any</a:t>
            </a:r>
            <a:r>
              <a:rPr lang="es-ES" sz="2300" dirty="0" smtClean="0"/>
              <a:t> </a:t>
            </a:r>
            <a:r>
              <a:rPr lang="es-ES" sz="2300" dirty="0" err="1" smtClean="0"/>
              <a:t>d'atur</a:t>
            </a:r>
            <a:r>
              <a:rPr lang="es-ES" sz="2300" dirty="0" smtClean="0"/>
              <a:t>) per al 49,8% (2018), una </a:t>
            </a:r>
            <a:r>
              <a:rPr lang="es-ES" sz="2300" dirty="0" err="1" smtClean="0"/>
              <a:t>xifra</a:t>
            </a:r>
            <a:r>
              <a:rPr lang="es-ES" sz="2300" dirty="0" smtClean="0"/>
              <a:t> que duplica </a:t>
            </a:r>
            <a:r>
              <a:rPr lang="es-ES" sz="2300" dirty="0" err="1" smtClean="0"/>
              <a:t>l'existent</a:t>
            </a:r>
            <a:r>
              <a:rPr lang="es-ES" sz="2300" dirty="0" smtClean="0"/>
              <a:t> fa 10 </a:t>
            </a:r>
            <a:r>
              <a:rPr lang="es-ES" sz="2300" dirty="0" err="1" smtClean="0"/>
              <a:t>anys</a:t>
            </a:r>
            <a:r>
              <a:rPr lang="es-ES" sz="2300" dirty="0" smtClean="0"/>
              <a:t> (22,7% el 2008). </a:t>
            </a:r>
            <a:endParaRPr lang="es-ES" sz="2300" dirty="0"/>
          </a:p>
          <a:p>
            <a:pPr marL="457200" indent="-457200">
              <a:buFont typeface="Wingdings" pitchFamily="2" charset="2"/>
              <a:buChar char="Ø"/>
            </a:pPr>
            <a:endParaRPr lang="es-ES" sz="23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s-ES" sz="2300" dirty="0" smtClean="0"/>
              <a:t>Un nombre </a:t>
            </a:r>
            <a:r>
              <a:rPr lang="es-ES" sz="2300" dirty="0" err="1" smtClean="0"/>
              <a:t>important</a:t>
            </a:r>
            <a:r>
              <a:rPr lang="es-ES" sz="2300" dirty="0" smtClean="0"/>
              <a:t> de </a:t>
            </a:r>
            <a:r>
              <a:rPr lang="es-ES" sz="2300" dirty="0" err="1" smtClean="0"/>
              <a:t>llars</a:t>
            </a:r>
            <a:r>
              <a:rPr lang="es-ES" sz="2300" dirty="0" smtClean="0"/>
              <a:t> en </a:t>
            </a:r>
            <a:r>
              <a:rPr lang="es-ES" sz="2300" dirty="0" err="1" smtClean="0"/>
              <a:t>què</a:t>
            </a:r>
            <a:r>
              <a:rPr lang="es-ES" sz="2300" dirty="0" smtClean="0"/>
              <a:t> totes les persones actives (</a:t>
            </a:r>
            <a:r>
              <a:rPr lang="es-ES" sz="2300" dirty="0" err="1" smtClean="0"/>
              <a:t>amb</a:t>
            </a:r>
            <a:r>
              <a:rPr lang="es-ES" sz="2300" dirty="0" smtClean="0"/>
              <a:t> </a:t>
            </a:r>
            <a:r>
              <a:rPr lang="es-ES" sz="2300" dirty="0" err="1" smtClean="0"/>
              <a:t>capacitat</a:t>
            </a:r>
            <a:r>
              <a:rPr lang="es-ES" sz="2300" dirty="0" smtClean="0"/>
              <a:t> i </a:t>
            </a:r>
            <a:r>
              <a:rPr lang="es-ES" sz="2300" dirty="0" err="1" smtClean="0"/>
              <a:t>disponibilitat</a:t>
            </a:r>
            <a:r>
              <a:rPr lang="es-ES" sz="2300" dirty="0" smtClean="0"/>
              <a:t> per </a:t>
            </a:r>
            <a:r>
              <a:rPr lang="es-ES" sz="2300" dirty="0" err="1" smtClean="0"/>
              <a:t>treballar</a:t>
            </a:r>
            <a:r>
              <a:rPr lang="es-ES" sz="2300" dirty="0" smtClean="0"/>
              <a:t>) es </a:t>
            </a:r>
            <a:r>
              <a:rPr lang="es-ES" sz="2300" dirty="0" err="1" smtClean="0"/>
              <a:t>troben</a:t>
            </a:r>
            <a:r>
              <a:rPr lang="es-ES" sz="2300" dirty="0" smtClean="0"/>
              <a:t> </a:t>
            </a:r>
            <a:r>
              <a:rPr lang="es-ES" sz="2300" dirty="0" err="1" smtClean="0"/>
              <a:t>aturades</a:t>
            </a:r>
            <a:r>
              <a:rPr lang="es-ES" sz="2300" dirty="0" smtClean="0"/>
              <a:t>. El 6,7% el 2018, una </a:t>
            </a:r>
            <a:r>
              <a:rPr lang="es-ES" sz="2300" dirty="0" err="1" smtClean="0"/>
              <a:t>xifra</a:t>
            </a:r>
            <a:r>
              <a:rPr lang="es-ES" sz="2300" dirty="0" smtClean="0"/>
              <a:t> que duplica la registrada fa 10 </a:t>
            </a:r>
            <a:r>
              <a:rPr lang="es-ES" sz="2300" dirty="0" err="1" smtClean="0"/>
              <a:t>anys</a:t>
            </a:r>
            <a:r>
              <a:rPr lang="es-ES" sz="2300" dirty="0" smtClean="0"/>
              <a:t> </a:t>
            </a:r>
            <a:r>
              <a:rPr lang="es-ES" sz="2300" dirty="0" err="1" smtClean="0"/>
              <a:t>enrere</a:t>
            </a:r>
            <a:r>
              <a:rPr lang="es-ES" sz="2300" dirty="0" smtClean="0"/>
              <a:t>, que era del 3,1%. </a:t>
            </a:r>
            <a:endParaRPr lang="es-ES" sz="2300" dirty="0"/>
          </a:p>
          <a:p>
            <a:pPr marL="457200" indent="-457200">
              <a:buFont typeface="Wingdings" pitchFamily="2" charset="2"/>
              <a:buChar char="Ø"/>
            </a:pPr>
            <a:endParaRPr lang="es-ES" sz="23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s-ES" sz="2300" dirty="0" smtClean="0"/>
              <a:t>Les persones en </a:t>
            </a:r>
            <a:r>
              <a:rPr lang="es-ES" sz="2300" dirty="0" err="1" smtClean="0"/>
              <a:t>situació</a:t>
            </a:r>
            <a:r>
              <a:rPr lang="es-ES" sz="2300" dirty="0" smtClean="0"/>
              <a:t> </a:t>
            </a:r>
            <a:r>
              <a:rPr lang="es-ES" sz="2300" dirty="0" err="1" smtClean="0"/>
              <a:t>d'especial</a:t>
            </a:r>
            <a:r>
              <a:rPr lang="es-ES" sz="2300" dirty="0" smtClean="0"/>
              <a:t> </a:t>
            </a:r>
            <a:r>
              <a:rPr lang="es-ES" sz="2300" dirty="0" err="1" smtClean="0"/>
              <a:t>vulnerabilitat</a:t>
            </a:r>
            <a:r>
              <a:rPr lang="es-ES" sz="2300" dirty="0" smtClean="0"/>
              <a:t> </a:t>
            </a:r>
            <a:r>
              <a:rPr lang="es-ES" sz="2300" dirty="0" err="1" smtClean="0"/>
              <a:t>davant</a:t>
            </a:r>
            <a:r>
              <a:rPr lang="es-ES" sz="2300" dirty="0" smtClean="0"/>
              <a:t> </a:t>
            </a:r>
            <a:r>
              <a:rPr lang="es-ES" sz="2300" dirty="0" err="1" smtClean="0"/>
              <a:t>l'ocupació</a:t>
            </a:r>
            <a:r>
              <a:rPr lang="es-ES" sz="2300" dirty="0" smtClean="0"/>
              <a:t> </a:t>
            </a:r>
            <a:r>
              <a:rPr lang="es-ES" sz="2300" dirty="0" err="1" smtClean="0"/>
              <a:t>és</a:t>
            </a:r>
            <a:r>
              <a:rPr lang="es-ES" sz="2300" dirty="0" smtClean="0"/>
              <a:t> del 13,3% el 2017 (que es </a:t>
            </a:r>
            <a:r>
              <a:rPr lang="es-ES" sz="2300" dirty="0" err="1" smtClean="0"/>
              <a:t>troben</a:t>
            </a:r>
            <a:r>
              <a:rPr lang="es-ES" sz="2300" dirty="0" smtClean="0"/>
              <a:t> en </a:t>
            </a:r>
            <a:r>
              <a:rPr lang="es-ES" sz="2300" dirty="0" err="1" smtClean="0"/>
              <a:t>llars</a:t>
            </a:r>
            <a:r>
              <a:rPr lang="es-ES" sz="2300" dirty="0" smtClean="0"/>
              <a:t> de </a:t>
            </a:r>
            <a:r>
              <a:rPr lang="es-ES" sz="2300" dirty="0" err="1" smtClean="0"/>
              <a:t>baixos</a:t>
            </a:r>
            <a:r>
              <a:rPr lang="es-ES" sz="2300" dirty="0" smtClean="0"/>
              <a:t> </a:t>
            </a:r>
            <a:r>
              <a:rPr lang="es-ES" sz="2300" dirty="0" err="1" smtClean="0"/>
              <a:t>ingressos</a:t>
            </a:r>
            <a:r>
              <a:rPr lang="es-ES" sz="2300" dirty="0" smtClean="0"/>
              <a:t> </a:t>
            </a:r>
            <a:r>
              <a:rPr lang="es-ES" sz="2300" dirty="0" err="1" smtClean="0"/>
              <a:t>laborals</a:t>
            </a:r>
            <a:r>
              <a:rPr lang="es-ES" sz="2300" dirty="0" smtClean="0"/>
              <a:t> o de </a:t>
            </a:r>
            <a:r>
              <a:rPr lang="es-ES" sz="2300" dirty="0" err="1" smtClean="0"/>
              <a:t>baixa</a:t>
            </a:r>
            <a:r>
              <a:rPr lang="es-ES" sz="2300" dirty="0" smtClean="0"/>
              <a:t> </a:t>
            </a:r>
            <a:r>
              <a:rPr lang="es-ES" sz="2300" dirty="0" err="1" smtClean="0"/>
              <a:t>intensitat</a:t>
            </a:r>
            <a:r>
              <a:rPr lang="es-ES" sz="2300" dirty="0" smtClean="0"/>
              <a:t> laboral i que es </a:t>
            </a:r>
            <a:r>
              <a:rPr lang="es-ES" sz="2300" dirty="0" err="1" smtClean="0"/>
              <a:t>troben</a:t>
            </a:r>
            <a:r>
              <a:rPr lang="es-ES" sz="2300" dirty="0" smtClean="0"/>
              <a:t> en </a:t>
            </a:r>
            <a:r>
              <a:rPr lang="es-ES" sz="2300" dirty="0" err="1" smtClean="0"/>
              <a:t>risc</a:t>
            </a:r>
            <a:r>
              <a:rPr lang="es-ES" sz="2300" dirty="0" smtClean="0"/>
              <a:t> de </a:t>
            </a:r>
            <a:r>
              <a:rPr lang="es-ES" sz="2300" dirty="0" err="1" smtClean="0"/>
              <a:t>romandre</a:t>
            </a:r>
            <a:r>
              <a:rPr lang="es-ES" sz="2300" dirty="0" smtClean="0"/>
              <a:t> </a:t>
            </a:r>
            <a:r>
              <a:rPr lang="es-ES" sz="2300" dirty="0" err="1" smtClean="0"/>
              <a:t>sense</a:t>
            </a:r>
            <a:r>
              <a:rPr lang="es-ES" sz="2300" dirty="0" smtClean="0"/>
              <a:t> </a:t>
            </a:r>
            <a:r>
              <a:rPr lang="es-ES" sz="2300" dirty="0" err="1" smtClean="0"/>
              <a:t>feina</a:t>
            </a:r>
            <a:r>
              <a:rPr lang="es-ES" sz="2300" dirty="0" smtClean="0"/>
              <a:t> o en </a:t>
            </a:r>
            <a:r>
              <a:rPr lang="es-ES" sz="2300" dirty="0" err="1" smtClean="0"/>
              <a:t>situació</a:t>
            </a:r>
            <a:r>
              <a:rPr lang="es-ES" sz="2300" dirty="0" smtClean="0"/>
              <a:t> </a:t>
            </a:r>
            <a:r>
              <a:rPr lang="es-ES" sz="2300" dirty="0" err="1" smtClean="0"/>
              <a:t>pobresa</a:t>
            </a:r>
            <a:r>
              <a:rPr lang="es-ES" sz="2300" dirty="0" smtClean="0"/>
              <a:t> en el </a:t>
            </a:r>
            <a:r>
              <a:rPr lang="es-ES" sz="2300" dirty="0" err="1" smtClean="0"/>
              <a:t>treball</a:t>
            </a:r>
            <a:r>
              <a:rPr lang="es-ES" sz="2300" dirty="0" smtClean="0"/>
              <a:t> a </a:t>
            </a:r>
            <a:r>
              <a:rPr lang="es-ES" sz="2300" dirty="0" err="1" smtClean="0"/>
              <a:t>llarg</a:t>
            </a:r>
            <a:r>
              <a:rPr lang="es-ES" sz="2300" dirty="0" smtClean="0"/>
              <a:t> </a:t>
            </a:r>
            <a:r>
              <a:rPr lang="es-ES" sz="2300" dirty="0" err="1" smtClean="0"/>
              <a:t>termini</a:t>
            </a:r>
            <a:r>
              <a:rPr lang="es-ES" sz="2300" dirty="0" smtClean="0"/>
              <a:t>)</a:t>
            </a:r>
            <a:endParaRPr lang="es-ES" sz="23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Rectángulo"/>
          <p:cNvSpPr/>
          <p:nvPr/>
        </p:nvSpPr>
        <p:spPr>
          <a:xfrm>
            <a:off x="142876" y="785794"/>
            <a:ext cx="8929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EL MERCAT LABORAL NO ASSEGURA UNES CONDICIONS DE VIDA DIGNES</a:t>
            </a:r>
            <a:endParaRPr lang="es-E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85720" y="1714488"/>
            <a:ext cx="86439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ES" sz="2200" dirty="0" smtClean="0"/>
              <a:t>Una </a:t>
            </a:r>
            <a:r>
              <a:rPr lang="es-ES" sz="2200" dirty="0"/>
              <a:t>alta </a:t>
            </a:r>
            <a:r>
              <a:rPr lang="es-ES" sz="2200" dirty="0" err="1"/>
              <a:t>taxa</a:t>
            </a:r>
            <a:r>
              <a:rPr lang="es-ES" sz="2200" dirty="0"/>
              <a:t> de </a:t>
            </a:r>
            <a:r>
              <a:rPr lang="es-ES" sz="2200" dirty="0" err="1" smtClean="0"/>
              <a:t>temporalitat</a:t>
            </a:r>
            <a:r>
              <a:rPr lang="es-ES" sz="2200" dirty="0" smtClean="0"/>
              <a:t>: un </a:t>
            </a:r>
            <a:r>
              <a:rPr lang="es-ES" sz="2200" dirty="0"/>
              <a:t>28% </a:t>
            </a:r>
            <a:r>
              <a:rPr lang="es-ES" sz="2200" dirty="0" err="1"/>
              <a:t>dels</a:t>
            </a:r>
            <a:r>
              <a:rPr lang="es-ES" sz="2200" dirty="0"/>
              <a:t> contractes </a:t>
            </a:r>
            <a:r>
              <a:rPr lang="es-ES" sz="2200" dirty="0" err="1"/>
              <a:t>són</a:t>
            </a:r>
            <a:r>
              <a:rPr lang="es-ES" sz="2200" dirty="0"/>
              <a:t> de </a:t>
            </a:r>
            <a:r>
              <a:rPr lang="es-ES" sz="2200" dirty="0" err="1"/>
              <a:t>molt</a:t>
            </a:r>
            <a:r>
              <a:rPr lang="es-ES" sz="2200" dirty="0"/>
              <a:t> curta durada, </a:t>
            </a:r>
            <a:r>
              <a:rPr lang="es-ES" sz="2200" dirty="0" err="1"/>
              <a:t>menys</a:t>
            </a:r>
            <a:r>
              <a:rPr lang="es-ES" sz="2200" dirty="0"/>
              <a:t> de 7 </a:t>
            </a:r>
            <a:r>
              <a:rPr lang="es-ES" sz="2200" dirty="0" err="1"/>
              <a:t>dies</a:t>
            </a:r>
            <a:r>
              <a:rPr lang="es-ES" sz="2200" dirty="0"/>
              <a:t>. Una </a:t>
            </a:r>
            <a:r>
              <a:rPr lang="es-ES" sz="2200" dirty="0" err="1"/>
              <a:t>xifra</a:t>
            </a:r>
            <a:r>
              <a:rPr lang="es-ES" sz="2200" dirty="0"/>
              <a:t> </a:t>
            </a:r>
            <a:r>
              <a:rPr lang="es-ES" sz="2200" dirty="0" err="1"/>
              <a:t>notablement</a:t>
            </a:r>
            <a:r>
              <a:rPr lang="es-ES" sz="2200" dirty="0"/>
              <a:t> superior al 16% que es </a:t>
            </a:r>
            <a:r>
              <a:rPr lang="es-ES" sz="2200" dirty="0" err="1"/>
              <a:t>registrava</a:t>
            </a:r>
            <a:r>
              <a:rPr lang="es-ES" sz="2200" dirty="0"/>
              <a:t> fa 10 </a:t>
            </a:r>
            <a:r>
              <a:rPr lang="es-ES" sz="2200" dirty="0" err="1"/>
              <a:t>anys</a:t>
            </a:r>
            <a:r>
              <a:rPr lang="es-ES" sz="2200" dirty="0"/>
              <a:t>. </a:t>
            </a:r>
            <a:endParaRPr lang="es-ES" sz="2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s-ES" sz="2200" dirty="0" smtClean="0"/>
              <a:t>(</a:t>
            </a:r>
            <a:r>
              <a:rPr lang="es-ES" sz="2200" dirty="0"/>
              <a:t>1.581.000) de persones </a:t>
            </a:r>
            <a:r>
              <a:rPr lang="es-ES" sz="2200" dirty="0" err="1"/>
              <a:t>amb</a:t>
            </a:r>
            <a:r>
              <a:rPr lang="es-ES" sz="2200" dirty="0"/>
              <a:t> jornada parcial </a:t>
            </a:r>
            <a:r>
              <a:rPr lang="es-ES" sz="2200" dirty="0" err="1"/>
              <a:t>voldrien</a:t>
            </a:r>
            <a:r>
              <a:rPr lang="es-ES" sz="2200" dirty="0"/>
              <a:t> </a:t>
            </a:r>
            <a:r>
              <a:rPr lang="es-ES" sz="2200" dirty="0" err="1"/>
              <a:t>treballar</a:t>
            </a:r>
            <a:r>
              <a:rPr lang="es-ES" sz="2200" dirty="0"/>
              <a:t> </a:t>
            </a:r>
            <a:r>
              <a:rPr lang="es-ES" sz="2200" dirty="0" err="1"/>
              <a:t>més</a:t>
            </a:r>
            <a:r>
              <a:rPr lang="es-ES" sz="2200" dirty="0"/>
              <a:t> </a:t>
            </a:r>
            <a:r>
              <a:rPr lang="es-ES" sz="2200" dirty="0" err="1"/>
              <a:t>hores</a:t>
            </a:r>
            <a:r>
              <a:rPr lang="es-ES" sz="2200" dirty="0"/>
              <a:t> </a:t>
            </a:r>
            <a:r>
              <a:rPr lang="es-ES" sz="2200" dirty="0" err="1"/>
              <a:t>però</a:t>
            </a:r>
            <a:r>
              <a:rPr lang="es-ES" sz="2200" dirty="0"/>
              <a:t> no </a:t>
            </a:r>
            <a:r>
              <a:rPr lang="es-ES" sz="2200" dirty="0" err="1"/>
              <a:t>troben</a:t>
            </a:r>
            <a:r>
              <a:rPr lang="es-ES" sz="2200" dirty="0"/>
              <a:t> la manera de </a:t>
            </a:r>
            <a:r>
              <a:rPr lang="es-ES" sz="2200" dirty="0" err="1"/>
              <a:t>fer-ho</a:t>
            </a:r>
            <a:r>
              <a:rPr lang="es-ES" sz="2200" dirty="0"/>
              <a:t>. Una </a:t>
            </a:r>
            <a:r>
              <a:rPr lang="es-ES" sz="2200" dirty="0" err="1"/>
              <a:t>xifra</a:t>
            </a:r>
            <a:r>
              <a:rPr lang="es-ES" sz="2200" dirty="0"/>
              <a:t> que duplica les 774.000 persones que </a:t>
            </a:r>
            <a:r>
              <a:rPr lang="es-ES" sz="2200" dirty="0" err="1"/>
              <a:t>vivien</a:t>
            </a:r>
            <a:r>
              <a:rPr lang="es-ES" sz="2200" dirty="0"/>
              <a:t> </a:t>
            </a:r>
            <a:r>
              <a:rPr lang="es-ES" sz="2200" dirty="0" err="1"/>
              <a:t>aquesta</a:t>
            </a:r>
            <a:r>
              <a:rPr lang="es-ES" sz="2200" dirty="0"/>
              <a:t> </a:t>
            </a:r>
            <a:r>
              <a:rPr lang="es-ES" sz="2200" dirty="0" err="1"/>
              <a:t>situació</a:t>
            </a:r>
            <a:r>
              <a:rPr lang="es-ES" sz="2200" dirty="0"/>
              <a:t> en 2008. </a:t>
            </a:r>
            <a:endParaRPr lang="es-ES" sz="2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s-ES" sz="2200" dirty="0" err="1" smtClean="0"/>
              <a:t>Els</a:t>
            </a:r>
            <a:r>
              <a:rPr lang="es-ES" sz="2200" dirty="0" smtClean="0"/>
              <a:t> </a:t>
            </a:r>
            <a:r>
              <a:rPr lang="es-ES" sz="2200" dirty="0" err="1"/>
              <a:t>salaris</a:t>
            </a:r>
            <a:r>
              <a:rPr lang="es-ES" sz="2200" dirty="0"/>
              <a:t> </a:t>
            </a:r>
            <a:r>
              <a:rPr lang="es-ES" sz="2200" dirty="0" err="1"/>
              <a:t>més</a:t>
            </a:r>
            <a:r>
              <a:rPr lang="es-ES" sz="2200" dirty="0"/>
              <a:t> </a:t>
            </a:r>
            <a:r>
              <a:rPr lang="es-ES" sz="2200" dirty="0" err="1"/>
              <a:t>alts</a:t>
            </a:r>
            <a:r>
              <a:rPr lang="es-ES" sz="2200" dirty="0"/>
              <a:t> </a:t>
            </a:r>
            <a:r>
              <a:rPr lang="es-ES" sz="2200" dirty="0" err="1" smtClean="0"/>
              <a:t>s'han</a:t>
            </a:r>
            <a:r>
              <a:rPr lang="es-ES" sz="2200" dirty="0" smtClean="0"/>
              <a:t> </a:t>
            </a:r>
            <a:r>
              <a:rPr lang="es-ES" sz="2200" dirty="0" err="1"/>
              <a:t>incrementat</a:t>
            </a:r>
            <a:r>
              <a:rPr lang="es-ES" sz="2200" dirty="0"/>
              <a:t> i </a:t>
            </a:r>
            <a:r>
              <a:rPr lang="es-ES" sz="2200" dirty="0" err="1"/>
              <a:t>els</a:t>
            </a:r>
            <a:r>
              <a:rPr lang="es-ES" sz="2200" dirty="0"/>
              <a:t> </a:t>
            </a:r>
            <a:r>
              <a:rPr lang="es-ES" sz="2200" dirty="0" err="1"/>
              <a:t>salaris</a:t>
            </a:r>
            <a:r>
              <a:rPr lang="es-ES" sz="2200" dirty="0"/>
              <a:t> </a:t>
            </a:r>
            <a:r>
              <a:rPr lang="es-ES" sz="2200" dirty="0" err="1"/>
              <a:t>més</a:t>
            </a:r>
            <a:r>
              <a:rPr lang="es-ES" sz="2200" dirty="0"/>
              <a:t> </a:t>
            </a:r>
            <a:r>
              <a:rPr lang="es-ES" sz="2200" dirty="0" err="1"/>
              <a:t>baixos</a:t>
            </a:r>
            <a:r>
              <a:rPr lang="es-ES" sz="2200" dirty="0"/>
              <a:t> </a:t>
            </a:r>
            <a:r>
              <a:rPr lang="es-ES" sz="2200" dirty="0" err="1"/>
              <a:t>s'han</a:t>
            </a:r>
            <a:r>
              <a:rPr lang="es-ES" sz="2200" dirty="0"/>
              <a:t> </a:t>
            </a:r>
            <a:r>
              <a:rPr lang="es-ES" sz="2200" dirty="0" err="1"/>
              <a:t>reduït</a:t>
            </a:r>
            <a:r>
              <a:rPr lang="es-ES" sz="2200" dirty="0"/>
              <a:t>. El </a:t>
            </a:r>
            <a:r>
              <a:rPr lang="es-ES" sz="2200" dirty="0" err="1"/>
              <a:t>salari</a:t>
            </a:r>
            <a:r>
              <a:rPr lang="es-ES" sz="2200" dirty="0"/>
              <a:t> </a:t>
            </a:r>
            <a:r>
              <a:rPr lang="es-ES" sz="2200" dirty="0" err="1"/>
              <a:t>mitjà</a:t>
            </a:r>
            <a:r>
              <a:rPr lang="es-ES" sz="2200" dirty="0"/>
              <a:t> </a:t>
            </a:r>
            <a:r>
              <a:rPr lang="es-ES" sz="2200" dirty="0" err="1"/>
              <a:t>dels</a:t>
            </a:r>
            <a:r>
              <a:rPr lang="es-ES" sz="2200" dirty="0"/>
              <a:t> </a:t>
            </a:r>
            <a:r>
              <a:rPr lang="es-ES" sz="2200" dirty="0" err="1"/>
              <a:t>homes</a:t>
            </a:r>
            <a:r>
              <a:rPr lang="es-ES" sz="2200" dirty="0"/>
              <a:t> </a:t>
            </a:r>
            <a:r>
              <a:rPr lang="es-ES" sz="2200" dirty="0" err="1"/>
              <a:t>amb</a:t>
            </a:r>
            <a:r>
              <a:rPr lang="es-ES" sz="2200" dirty="0"/>
              <a:t> </a:t>
            </a:r>
            <a:r>
              <a:rPr lang="es-ES" sz="2200" dirty="0" err="1"/>
              <a:t>salaris</a:t>
            </a:r>
            <a:r>
              <a:rPr lang="es-ES" sz="2200" dirty="0"/>
              <a:t> </a:t>
            </a:r>
            <a:r>
              <a:rPr lang="es-ES" sz="2200" dirty="0" err="1"/>
              <a:t>més</a:t>
            </a:r>
            <a:r>
              <a:rPr lang="es-ES" sz="2200" dirty="0"/>
              <a:t> </a:t>
            </a:r>
            <a:r>
              <a:rPr lang="es-ES" sz="2200" dirty="0" err="1" smtClean="0"/>
              <a:t>baixos</a:t>
            </a:r>
            <a:r>
              <a:rPr lang="es-ES" sz="2200" dirty="0" smtClean="0"/>
              <a:t> ha </a:t>
            </a:r>
            <a:r>
              <a:rPr lang="es-ES" sz="2200" dirty="0" err="1"/>
              <a:t>caigut</a:t>
            </a:r>
            <a:r>
              <a:rPr lang="es-ES" sz="2200" dirty="0"/>
              <a:t> </a:t>
            </a:r>
            <a:r>
              <a:rPr lang="es-ES" sz="2200" dirty="0" smtClean="0"/>
              <a:t>un 0,2</a:t>
            </a:r>
            <a:r>
              <a:rPr lang="es-ES" sz="2200" dirty="0"/>
              <a:t>% i en el cas de les dones </a:t>
            </a:r>
            <a:r>
              <a:rPr lang="es-ES" sz="2200" dirty="0" smtClean="0"/>
              <a:t>ha </a:t>
            </a:r>
            <a:r>
              <a:rPr lang="es-ES" sz="2200" dirty="0" err="1" smtClean="0"/>
              <a:t>caigut</a:t>
            </a:r>
            <a:r>
              <a:rPr lang="es-ES" sz="2200" dirty="0" smtClean="0"/>
              <a:t> un </a:t>
            </a:r>
            <a:r>
              <a:rPr lang="es-ES" sz="2200" dirty="0"/>
              <a:t>9,4%. </a:t>
            </a:r>
            <a:r>
              <a:rPr lang="es-ES" sz="2200" dirty="0" err="1"/>
              <a:t>Mentre</a:t>
            </a:r>
            <a:r>
              <a:rPr lang="es-ES" sz="2200" dirty="0"/>
              <a:t> que el </a:t>
            </a:r>
            <a:r>
              <a:rPr lang="es-ES" sz="2200" dirty="0" err="1"/>
              <a:t>salari</a:t>
            </a:r>
            <a:r>
              <a:rPr lang="es-ES" sz="2200" dirty="0"/>
              <a:t> </a:t>
            </a:r>
            <a:r>
              <a:rPr lang="es-ES" sz="2200" dirty="0" err="1"/>
              <a:t>mitjà</a:t>
            </a:r>
            <a:r>
              <a:rPr lang="es-ES" sz="2200" dirty="0"/>
              <a:t> </a:t>
            </a:r>
            <a:r>
              <a:rPr lang="es-ES" sz="2200" dirty="0" err="1"/>
              <a:t>dels</a:t>
            </a:r>
            <a:r>
              <a:rPr lang="es-ES" sz="2200" dirty="0"/>
              <a:t> </a:t>
            </a:r>
            <a:r>
              <a:rPr lang="es-ES" sz="2200" dirty="0" err="1"/>
              <a:t>homes</a:t>
            </a:r>
            <a:r>
              <a:rPr lang="es-ES" sz="2200" dirty="0"/>
              <a:t> </a:t>
            </a:r>
            <a:r>
              <a:rPr lang="es-ES" sz="2200" dirty="0" err="1"/>
              <a:t>amb</a:t>
            </a:r>
            <a:r>
              <a:rPr lang="es-ES" sz="2200" dirty="0"/>
              <a:t> </a:t>
            </a:r>
            <a:r>
              <a:rPr lang="es-ES" sz="2200" dirty="0" err="1"/>
              <a:t>salaris</a:t>
            </a:r>
            <a:r>
              <a:rPr lang="es-ES" sz="2200" dirty="0"/>
              <a:t> </a:t>
            </a:r>
            <a:r>
              <a:rPr lang="es-ES" sz="2200" dirty="0" err="1"/>
              <a:t>més</a:t>
            </a:r>
            <a:r>
              <a:rPr lang="es-ES" sz="2200" dirty="0"/>
              <a:t> </a:t>
            </a:r>
            <a:r>
              <a:rPr lang="es-ES" sz="2200" dirty="0" err="1"/>
              <a:t>alts</a:t>
            </a:r>
            <a:r>
              <a:rPr lang="es-ES" sz="2200" dirty="0"/>
              <a:t> ha </a:t>
            </a:r>
            <a:r>
              <a:rPr lang="es-ES" sz="2200" dirty="0" err="1"/>
              <a:t>crescut</a:t>
            </a:r>
            <a:r>
              <a:rPr lang="es-ES" sz="2200" dirty="0"/>
              <a:t> un 4,5% i el de les dones un 5%. </a:t>
            </a:r>
            <a:endParaRPr lang="es-ES" sz="2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s-ES" sz="2200" dirty="0" smtClean="0"/>
              <a:t>El </a:t>
            </a:r>
            <a:r>
              <a:rPr lang="es-ES" sz="2200" dirty="0"/>
              <a:t>14,1% de les persones que a </a:t>
            </a:r>
            <a:r>
              <a:rPr lang="es-ES" sz="2200" dirty="0" err="1"/>
              <a:t>dia</a:t>
            </a:r>
            <a:r>
              <a:rPr lang="es-ES" sz="2200" dirty="0"/>
              <a:t> </a:t>
            </a:r>
            <a:r>
              <a:rPr lang="es-ES" sz="2200" dirty="0" err="1"/>
              <a:t>d'avui</a:t>
            </a:r>
            <a:r>
              <a:rPr lang="es-ES" sz="2200" dirty="0"/>
              <a:t> </a:t>
            </a:r>
            <a:r>
              <a:rPr lang="es-ES" sz="2200" dirty="0" err="1"/>
              <a:t>estan</a:t>
            </a:r>
            <a:r>
              <a:rPr lang="es-ES" sz="2200" dirty="0"/>
              <a:t> </a:t>
            </a:r>
            <a:r>
              <a:rPr lang="es-ES" sz="2200" dirty="0" err="1"/>
              <a:t>treballant</a:t>
            </a:r>
            <a:r>
              <a:rPr lang="es-ES" sz="2200" dirty="0"/>
              <a:t>, formen </a:t>
            </a:r>
            <a:r>
              <a:rPr lang="es-ES" sz="2200" dirty="0" err="1"/>
              <a:t>part</a:t>
            </a:r>
            <a:r>
              <a:rPr lang="es-ES" sz="2200" dirty="0"/>
              <a:t> de </a:t>
            </a:r>
            <a:r>
              <a:rPr lang="es-ES" sz="2200" dirty="0" err="1"/>
              <a:t>llars</a:t>
            </a:r>
            <a:r>
              <a:rPr lang="es-ES" sz="2200" dirty="0"/>
              <a:t> que </a:t>
            </a:r>
            <a:r>
              <a:rPr lang="es-ES" sz="2200" dirty="0" err="1"/>
              <a:t>viuen</a:t>
            </a:r>
            <a:r>
              <a:rPr lang="es-ES" sz="2200" dirty="0"/>
              <a:t> </a:t>
            </a:r>
            <a:r>
              <a:rPr lang="es-ES" sz="2200" dirty="0" err="1"/>
              <a:t>situació</a:t>
            </a:r>
            <a:r>
              <a:rPr lang="es-ES" sz="2200" dirty="0"/>
              <a:t> de </a:t>
            </a:r>
            <a:r>
              <a:rPr lang="es-ES" sz="2200" dirty="0" err="1"/>
              <a:t>pobresa</a:t>
            </a:r>
            <a:r>
              <a:rPr lang="es-ES" sz="2200" dirty="0"/>
              <a:t> </a:t>
            </a:r>
            <a:r>
              <a:rPr lang="es-ES" sz="2200" dirty="0" err="1"/>
              <a:t>econòmica</a:t>
            </a:r>
            <a:r>
              <a:rPr lang="es-ES" sz="2200" dirty="0"/>
              <a:t>.</a:t>
            </a:r>
            <a:endParaRPr lang="es-E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2357454" cy="5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Rectángulo"/>
          <p:cNvSpPr/>
          <p:nvPr/>
        </p:nvSpPr>
        <p:spPr>
          <a:xfrm>
            <a:off x="142876" y="785794"/>
            <a:ext cx="892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PRECARIETAT S’ESTÀ ESTENENT COM UN MODEL DE VIDA</a:t>
            </a:r>
            <a:endParaRPr lang="es-ES" sz="2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85720" y="1714488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ca-ES" sz="2400" b="1" dirty="0" smtClean="0"/>
              <a:t>Si Càritas fos un termòmetre de la situació de les condicions de vida de la població ens adonaríem que després de quatre anys de recuperació atenem a CÀRITAS DIOCESANA DE MENORCA a 1.715 persones (any 2017), enfront de les 1.621 persones que ateníem el 2010, per exemple, en plena crisi econòmica.</a:t>
            </a:r>
            <a:endParaRPr lang="es-ES" sz="2200" b="1" dirty="0" smtClean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929066"/>
            <a:ext cx="5643602" cy="28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2573</Words>
  <Application>Microsoft Office PowerPoint</Application>
  <PresentationFormat>Presentación en pantalla (4:3)</PresentationFormat>
  <Paragraphs>679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secretaria_general</dc:creator>
  <cp:lastModifiedBy>secretaria_general</cp:lastModifiedBy>
  <cp:revision>88</cp:revision>
  <dcterms:created xsi:type="dcterms:W3CDTF">2017-05-25T09:52:37Z</dcterms:created>
  <dcterms:modified xsi:type="dcterms:W3CDTF">2018-05-30T11:49:04Z</dcterms:modified>
</cp:coreProperties>
</file>